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8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A82441-5D75-401B-A2D7-D4E5D8B813CA}" type="datetimeFigureOut">
              <a:rPr lang="zh-CN" altLang="en-US" smtClean="0"/>
              <a:t>2025/7/24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FD7B46-478C-4C6D-9DB0-1DDB4F27096E}" type="slidenum">
              <a:rPr lang="zh-CN" altLang="en-US" smtClean="0"/>
              <a:t>‹#›</a:t>
            </a:fld>
            <a:endParaRPr lang="zh-CN" altLang="en-US"/>
          </a:p>
        </p:txBody>
      </p:sp>
    </p:spTree>
    <p:extLst>
      <p:ext uri="{BB962C8B-B14F-4D97-AF65-F5344CB8AC3E}">
        <p14:creationId xmlns:p14="http://schemas.microsoft.com/office/powerpoint/2010/main" val="399199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FFD7B46-478C-4C6D-9DB0-1DDB4F27096E}" type="slidenum">
              <a:rPr lang="zh-CN" altLang="en-US" smtClean="0"/>
              <a:t>1</a:t>
            </a:fld>
            <a:endParaRPr lang="zh-CN" altLang="en-US"/>
          </a:p>
        </p:txBody>
      </p:sp>
    </p:spTree>
    <p:extLst>
      <p:ext uri="{BB962C8B-B14F-4D97-AF65-F5344CB8AC3E}">
        <p14:creationId xmlns:p14="http://schemas.microsoft.com/office/powerpoint/2010/main" val="3846932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FFD7B46-478C-4C6D-9DB0-1DDB4F27096E}" type="slidenum">
              <a:rPr lang="zh-CN" altLang="en-US" smtClean="0"/>
              <a:t>9</a:t>
            </a:fld>
            <a:endParaRPr lang="zh-CN" altLang="en-US"/>
          </a:p>
        </p:txBody>
      </p:sp>
    </p:spTree>
    <p:extLst>
      <p:ext uri="{BB962C8B-B14F-4D97-AF65-F5344CB8AC3E}">
        <p14:creationId xmlns:p14="http://schemas.microsoft.com/office/powerpoint/2010/main" val="2031468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8FCED-6AE7-CD23-D9F8-C70328EDB33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316E7F-545E-89BB-F8D5-D985C2C343F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AFF5492-BA00-6BDB-3451-2C8F89CEDF0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B025BBC-B97D-F575-3DC6-8D391C098395}"/>
              </a:ext>
            </a:extLst>
          </p:cNvPr>
          <p:cNvSpPr>
            <a:spLocks noGrp="1"/>
          </p:cNvSpPr>
          <p:nvPr>
            <p:ph type="sldNum" sz="quarter" idx="5"/>
          </p:nvPr>
        </p:nvSpPr>
        <p:spPr/>
        <p:txBody>
          <a:bodyPr/>
          <a:lstStyle/>
          <a:p>
            <a:fld id="{FFFD7B46-478C-4C6D-9DB0-1DDB4F27096E}" type="slidenum">
              <a:rPr lang="zh-CN" altLang="en-US" smtClean="0"/>
              <a:t>25</a:t>
            </a:fld>
            <a:endParaRPr lang="zh-CN" altLang="en-US"/>
          </a:p>
        </p:txBody>
      </p:sp>
    </p:spTree>
    <p:extLst>
      <p:ext uri="{BB962C8B-B14F-4D97-AF65-F5344CB8AC3E}">
        <p14:creationId xmlns:p14="http://schemas.microsoft.com/office/powerpoint/2010/main" val="2366393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37C5A6-609A-A899-1B24-05D93A3338D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A8FABB0-1645-D94C-3A60-6A24C6416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5B531C9-E426-DDE0-7AE9-753DAF3EA370}"/>
              </a:ext>
            </a:extLst>
          </p:cNvPr>
          <p:cNvSpPr>
            <a:spLocks noGrp="1"/>
          </p:cNvSpPr>
          <p:nvPr>
            <p:ph type="dt" sz="half" idx="10"/>
          </p:nvPr>
        </p:nvSpPr>
        <p:spPr/>
        <p:txBody>
          <a:bodyPr/>
          <a:lstStyle/>
          <a:p>
            <a:fld id="{7C52EF70-1A42-491C-9D5C-5671BC5D53C7}" type="datetimeFigureOut">
              <a:rPr lang="zh-CN" altLang="en-US" smtClean="0"/>
              <a:t>2025/7/24</a:t>
            </a:fld>
            <a:endParaRPr lang="zh-CN" altLang="en-US"/>
          </a:p>
        </p:txBody>
      </p:sp>
      <p:sp>
        <p:nvSpPr>
          <p:cNvPr id="5" name="页脚占位符 4">
            <a:extLst>
              <a:ext uri="{FF2B5EF4-FFF2-40B4-BE49-F238E27FC236}">
                <a16:creationId xmlns:a16="http://schemas.microsoft.com/office/drawing/2014/main" id="{B6A46459-A17B-3126-33DD-CAEAA2A6DEC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D64C3-DC9F-9A8F-BF0B-59E0BF61125E}"/>
              </a:ext>
            </a:extLst>
          </p:cNvPr>
          <p:cNvSpPr>
            <a:spLocks noGrp="1"/>
          </p:cNvSpPr>
          <p:nvPr>
            <p:ph type="sldNum" sz="quarter" idx="12"/>
          </p:nvPr>
        </p:nvSpPr>
        <p:spPr/>
        <p:txBody>
          <a:bodyPr/>
          <a:lstStyle/>
          <a:p>
            <a:fld id="{25C68762-8410-461D-9BF8-9A1843A249B8}" type="slidenum">
              <a:rPr lang="zh-CN" altLang="en-US" smtClean="0"/>
              <a:t>‹#›</a:t>
            </a:fld>
            <a:endParaRPr lang="zh-CN" altLang="en-US"/>
          </a:p>
        </p:txBody>
      </p:sp>
      <p:pic>
        <p:nvPicPr>
          <p:cNvPr id="8" name="图片 7">
            <a:extLst>
              <a:ext uri="{FF2B5EF4-FFF2-40B4-BE49-F238E27FC236}">
                <a16:creationId xmlns:a16="http://schemas.microsoft.com/office/drawing/2014/main" id="{C84714CF-D22F-7FE1-38C8-9B2C45131E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6226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812BD3-B27D-CF37-6B30-4EB329FA30F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87E08A-0D00-6C6E-9A03-9E53958C31D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6DEC4D-1363-106A-4D9B-B2A3DB94B84D}"/>
              </a:ext>
            </a:extLst>
          </p:cNvPr>
          <p:cNvSpPr>
            <a:spLocks noGrp="1"/>
          </p:cNvSpPr>
          <p:nvPr>
            <p:ph type="dt" sz="half" idx="10"/>
          </p:nvPr>
        </p:nvSpPr>
        <p:spPr/>
        <p:txBody>
          <a:bodyPr/>
          <a:lstStyle/>
          <a:p>
            <a:fld id="{7C52EF70-1A42-491C-9D5C-5671BC5D53C7}" type="datetimeFigureOut">
              <a:rPr lang="zh-CN" altLang="en-US" smtClean="0"/>
              <a:t>2025/7/24</a:t>
            </a:fld>
            <a:endParaRPr lang="zh-CN" altLang="en-US"/>
          </a:p>
        </p:txBody>
      </p:sp>
      <p:sp>
        <p:nvSpPr>
          <p:cNvPr id="5" name="页脚占位符 4">
            <a:extLst>
              <a:ext uri="{FF2B5EF4-FFF2-40B4-BE49-F238E27FC236}">
                <a16:creationId xmlns:a16="http://schemas.microsoft.com/office/drawing/2014/main" id="{F9CCAE70-293A-7D75-2286-6B2A54F7E9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0A0DDD-43F1-B6D8-85C0-89ADE6086522}"/>
              </a:ext>
            </a:extLst>
          </p:cNvPr>
          <p:cNvSpPr>
            <a:spLocks noGrp="1"/>
          </p:cNvSpPr>
          <p:nvPr>
            <p:ph type="sldNum" sz="quarter" idx="12"/>
          </p:nvPr>
        </p:nvSpPr>
        <p:spPr/>
        <p:txBody>
          <a:bodyPr/>
          <a:lstStyle/>
          <a:p>
            <a:fld id="{25C68762-8410-461D-9BF8-9A1843A249B8}" type="slidenum">
              <a:rPr lang="zh-CN" altLang="en-US" smtClean="0"/>
              <a:t>‹#›</a:t>
            </a:fld>
            <a:endParaRPr lang="zh-CN" altLang="en-US"/>
          </a:p>
        </p:txBody>
      </p:sp>
    </p:spTree>
    <p:extLst>
      <p:ext uri="{BB962C8B-B14F-4D97-AF65-F5344CB8AC3E}">
        <p14:creationId xmlns:p14="http://schemas.microsoft.com/office/powerpoint/2010/main" val="1694978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4CDC309-C1A9-6AF6-A283-F34DD84D504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C612ED3-E2DB-A85C-2052-B5774CD2FA3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13B4E5-864A-DDDB-B640-ACB866A81476}"/>
              </a:ext>
            </a:extLst>
          </p:cNvPr>
          <p:cNvSpPr>
            <a:spLocks noGrp="1"/>
          </p:cNvSpPr>
          <p:nvPr>
            <p:ph type="dt" sz="half" idx="10"/>
          </p:nvPr>
        </p:nvSpPr>
        <p:spPr/>
        <p:txBody>
          <a:bodyPr/>
          <a:lstStyle/>
          <a:p>
            <a:fld id="{7C52EF70-1A42-491C-9D5C-5671BC5D53C7}" type="datetimeFigureOut">
              <a:rPr lang="zh-CN" altLang="en-US" smtClean="0"/>
              <a:t>2025/7/24</a:t>
            </a:fld>
            <a:endParaRPr lang="zh-CN" altLang="en-US"/>
          </a:p>
        </p:txBody>
      </p:sp>
      <p:sp>
        <p:nvSpPr>
          <p:cNvPr id="5" name="页脚占位符 4">
            <a:extLst>
              <a:ext uri="{FF2B5EF4-FFF2-40B4-BE49-F238E27FC236}">
                <a16:creationId xmlns:a16="http://schemas.microsoft.com/office/drawing/2014/main" id="{933C449B-BEC2-40E9-D6CA-6363ACCF10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57D6A9-5EF0-2891-342C-C1DB300AA83C}"/>
              </a:ext>
            </a:extLst>
          </p:cNvPr>
          <p:cNvSpPr>
            <a:spLocks noGrp="1"/>
          </p:cNvSpPr>
          <p:nvPr>
            <p:ph type="sldNum" sz="quarter" idx="12"/>
          </p:nvPr>
        </p:nvSpPr>
        <p:spPr/>
        <p:txBody>
          <a:bodyPr/>
          <a:lstStyle/>
          <a:p>
            <a:fld id="{25C68762-8410-461D-9BF8-9A1843A249B8}" type="slidenum">
              <a:rPr lang="zh-CN" altLang="en-US" smtClean="0"/>
              <a:t>‹#›</a:t>
            </a:fld>
            <a:endParaRPr lang="zh-CN" altLang="en-US"/>
          </a:p>
        </p:txBody>
      </p:sp>
    </p:spTree>
    <p:extLst>
      <p:ext uri="{BB962C8B-B14F-4D97-AF65-F5344CB8AC3E}">
        <p14:creationId xmlns:p14="http://schemas.microsoft.com/office/powerpoint/2010/main" val="2878177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55128E-FD1A-1C53-5EE2-B16386E5CD8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E9342C0-B397-16EA-E8E1-AE44D22BA86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8492CD-38E1-B7E9-B96D-A339A362A3A1}"/>
              </a:ext>
            </a:extLst>
          </p:cNvPr>
          <p:cNvSpPr>
            <a:spLocks noGrp="1"/>
          </p:cNvSpPr>
          <p:nvPr>
            <p:ph type="dt" sz="half" idx="10"/>
          </p:nvPr>
        </p:nvSpPr>
        <p:spPr/>
        <p:txBody>
          <a:bodyPr/>
          <a:lstStyle/>
          <a:p>
            <a:fld id="{7C52EF70-1A42-491C-9D5C-5671BC5D53C7}" type="datetimeFigureOut">
              <a:rPr lang="zh-CN" altLang="en-US" smtClean="0"/>
              <a:t>2025/7/24</a:t>
            </a:fld>
            <a:endParaRPr lang="zh-CN" altLang="en-US"/>
          </a:p>
        </p:txBody>
      </p:sp>
      <p:sp>
        <p:nvSpPr>
          <p:cNvPr id="5" name="页脚占位符 4">
            <a:extLst>
              <a:ext uri="{FF2B5EF4-FFF2-40B4-BE49-F238E27FC236}">
                <a16:creationId xmlns:a16="http://schemas.microsoft.com/office/drawing/2014/main" id="{FD84F86C-30F5-62C9-9F8E-9FD763CAF19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3511DC-A515-0EDC-F4AB-5264446217F3}"/>
              </a:ext>
            </a:extLst>
          </p:cNvPr>
          <p:cNvSpPr>
            <a:spLocks noGrp="1"/>
          </p:cNvSpPr>
          <p:nvPr>
            <p:ph type="sldNum" sz="quarter" idx="12"/>
          </p:nvPr>
        </p:nvSpPr>
        <p:spPr/>
        <p:txBody>
          <a:bodyPr/>
          <a:lstStyle/>
          <a:p>
            <a:fld id="{25C68762-8410-461D-9BF8-9A1843A249B8}" type="slidenum">
              <a:rPr lang="zh-CN" altLang="en-US" smtClean="0"/>
              <a:t>‹#›</a:t>
            </a:fld>
            <a:endParaRPr lang="zh-CN" altLang="en-US"/>
          </a:p>
        </p:txBody>
      </p:sp>
    </p:spTree>
    <p:extLst>
      <p:ext uri="{BB962C8B-B14F-4D97-AF65-F5344CB8AC3E}">
        <p14:creationId xmlns:p14="http://schemas.microsoft.com/office/powerpoint/2010/main" val="3565637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60A834-6A48-B523-F931-519BCDBB4C7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9877DC8-6219-DCEE-EE73-D1BA0DFDFC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D5E1EF8-D25A-748C-1E29-4600BEF36589}"/>
              </a:ext>
            </a:extLst>
          </p:cNvPr>
          <p:cNvSpPr>
            <a:spLocks noGrp="1"/>
          </p:cNvSpPr>
          <p:nvPr>
            <p:ph type="dt" sz="half" idx="10"/>
          </p:nvPr>
        </p:nvSpPr>
        <p:spPr/>
        <p:txBody>
          <a:bodyPr/>
          <a:lstStyle/>
          <a:p>
            <a:fld id="{7C52EF70-1A42-491C-9D5C-5671BC5D53C7}" type="datetimeFigureOut">
              <a:rPr lang="zh-CN" altLang="en-US" smtClean="0"/>
              <a:t>2025/7/24</a:t>
            </a:fld>
            <a:endParaRPr lang="zh-CN" altLang="en-US"/>
          </a:p>
        </p:txBody>
      </p:sp>
      <p:sp>
        <p:nvSpPr>
          <p:cNvPr id="5" name="页脚占位符 4">
            <a:extLst>
              <a:ext uri="{FF2B5EF4-FFF2-40B4-BE49-F238E27FC236}">
                <a16:creationId xmlns:a16="http://schemas.microsoft.com/office/drawing/2014/main" id="{C47FF45C-B757-AEC0-CC0E-EF386389ED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1EDB6B-54D6-31DF-ABCB-A86D7863C11D}"/>
              </a:ext>
            </a:extLst>
          </p:cNvPr>
          <p:cNvSpPr>
            <a:spLocks noGrp="1"/>
          </p:cNvSpPr>
          <p:nvPr>
            <p:ph type="sldNum" sz="quarter" idx="12"/>
          </p:nvPr>
        </p:nvSpPr>
        <p:spPr/>
        <p:txBody>
          <a:bodyPr/>
          <a:lstStyle/>
          <a:p>
            <a:fld id="{25C68762-8410-461D-9BF8-9A1843A249B8}" type="slidenum">
              <a:rPr lang="zh-CN" altLang="en-US" smtClean="0"/>
              <a:t>‹#›</a:t>
            </a:fld>
            <a:endParaRPr lang="zh-CN" altLang="en-US"/>
          </a:p>
        </p:txBody>
      </p:sp>
    </p:spTree>
    <p:extLst>
      <p:ext uri="{BB962C8B-B14F-4D97-AF65-F5344CB8AC3E}">
        <p14:creationId xmlns:p14="http://schemas.microsoft.com/office/powerpoint/2010/main" val="1451968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D795A-D60C-59AB-1F59-5D4DAD7FEB6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5EB659D-B1C1-8236-CB54-AD3249AEB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69FA5DE-9C9D-92DB-3575-09C38234053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6337301-387C-4327-C080-1B6578752DD3}"/>
              </a:ext>
            </a:extLst>
          </p:cNvPr>
          <p:cNvSpPr>
            <a:spLocks noGrp="1"/>
          </p:cNvSpPr>
          <p:nvPr>
            <p:ph type="dt" sz="half" idx="10"/>
          </p:nvPr>
        </p:nvSpPr>
        <p:spPr/>
        <p:txBody>
          <a:bodyPr/>
          <a:lstStyle/>
          <a:p>
            <a:fld id="{7C52EF70-1A42-491C-9D5C-5671BC5D53C7}" type="datetimeFigureOut">
              <a:rPr lang="zh-CN" altLang="en-US" smtClean="0"/>
              <a:t>2025/7/24</a:t>
            </a:fld>
            <a:endParaRPr lang="zh-CN" altLang="en-US"/>
          </a:p>
        </p:txBody>
      </p:sp>
      <p:sp>
        <p:nvSpPr>
          <p:cNvPr id="6" name="页脚占位符 5">
            <a:extLst>
              <a:ext uri="{FF2B5EF4-FFF2-40B4-BE49-F238E27FC236}">
                <a16:creationId xmlns:a16="http://schemas.microsoft.com/office/drawing/2014/main" id="{C0E2A64F-A937-9CCD-16FD-BF4B958542C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955869-B19C-14A7-4EC0-AE0FCAACFD8C}"/>
              </a:ext>
            </a:extLst>
          </p:cNvPr>
          <p:cNvSpPr>
            <a:spLocks noGrp="1"/>
          </p:cNvSpPr>
          <p:nvPr>
            <p:ph type="sldNum" sz="quarter" idx="12"/>
          </p:nvPr>
        </p:nvSpPr>
        <p:spPr/>
        <p:txBody>
          <a:bodyPr/>
          <a:lstStyle/>
          <a:p>
            <a:fld id="{25C68762-8410-461D-9BF8-9A1843A249B8}" type="slidenum">
              <a:rPr lang="zh-CN" altLang="en-US" smtClean="0"/>
              <a:t>‹#›</a:t>
            </a:fld>
            <a:endParaRPr lang="zh-CN" altLang="en-US"/>
          </a:p>
        </p:txBody>
      </p:sp>
    </p:spTree>
    <p:extLst>
      <p:ext uri="{BB962C8B-B14F-4D97-AF65-F5344CB8AC3E}">
        <p14:creationId xmlns:p14="http://schemas.microsoft.com/office/powerpoint/2010/main" val="1296977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3451B2-86B1-9DF0-17CC-CA9BCE5DC02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F53C77C-A1C3-9825-FB90-371F8476FA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B92BDDF-5971-A1D8-D8EF-3D62A54D05A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8D5BE51-7F01-4365-E747-9AFCBA93E7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E491AFB-DDF4-81D9-5D9E-7F0F33756F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71BDE30-9CD1-17A5-27E2-B16501BBBC81}"/>
              </a:ext>
            </a:extLst>
          </p:cNvPr>
          <p:cNvSpPr>
            <a:spLocks noGrp="1"/>
          </p:cNvSpPr>
          <p:nvPr>
            <p:ph type="dt" sz="half" idx="10"/>
          </p:nvPr>
        </p:nvSpPr>
        <p:spPr/>
        <p:txBody>
          <a:bodyPr/>
          <a:lstStyle/>
          <a:p>
            <a:fld id="{7C52EF70-1A42-491C-9D5C-5671BC5D53C7}" type="datetimeFigureOut">
              <a:rPr lang="zh-CN" altLang="en-US" smtClean="0"/>
              <a:t>2025/7/24</a:t>
            </a:fld>
            <a:endParaRPr lang="zh-CN" altLang="en-US"/>
          </a:p>
        </p:txBody>
      </p:sp>
      <p:sp>
        <p:nvSpPr>
          <p:cNvPr id="8" name="页脚占位符 7">
            <a:extLst>
              <a:ext uri="{FF2B5EF4-FFF2-40B4-BE49-F238E27FC236}">
                <a16:creationId xmlns:a16="http://schemas.microsoft.com/office/drawing/2014/main" id="{B7B790C0-3D6D-5E38-199F-440C5F9D834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8B60988-560A-0601-CFD2-8FED5F6F8612}"/>
              </a:ext>
            </a:extLst>
          </p:cNvPr>
          <p:cNvSpPr>
            <a:spLocks noGrp="1"/>
          </p:cNvSpPr>
          <p:nvPr>
            <p:ph type="sldNum" sz="quarter" idx="12"/>
          </p:nvPr>
        </p:nvSpPr>
        <p:spPr/>
        <p:txBody>
          <a:bodyPr/>
          <a:lstStyle/>
          <a:p>
            <a:fld id="{25C68762-8410-461D-9BF8-9A1843A249B8}" type="slidenum">
              <a:rPr lang="zh-CN" altLang="en-US" smtClean="0"/>
              <a:t>‹#›</a:t>
            </a:fld>
            <a:endParaRPr lang="zh-CN" altLang="en-US"/>
          </a:p>
        </p:txBody>
      </p:sp>
    </p:spTree>
    <p:extLst>
      <p:ext uri="{BB962C8B-B14F-4D97-AF65-F5344CB8AC3E}">
        <p14:creationId xmlns:p14="http://schemas.microsoft.com/office/powerpoint/2010/main" val="1662551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E80E17-C362-684F-307C-576AE16151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E90DD9E-11E9-6306-22BA-531337FE137B}"/>
              </a:ext>
            </a:extLst>
          </p:cNvPr>
          <p:cNvSpPr>
            <a:spLocks noGrp="1"/>
          </p:cNvSpPr>
          <p:nvPr>
            <p:ph type="dt" sz="half" idx="10"/>
          </p:nvPr>
        </p:nvSpPr>
        <p:spPr/>
        <p:txBody>
          <a:bodyPr/>
          <a:lstStyle/>
          <a:p>
            <a:fld id="{7C52EF70-1A42-491C-9D5C-5671BC5D53C7}" type="datetimeFigureOut">
              <a:rPr lang="zh-CN" altLang="en-US" smtClean="0"/>
              <a:t>2025/7/24</a:t>
            </a:fld>
            <a:endParaRPr lang="zh-CN" altLang="en-US"/>
          </a:p>
        </p:txBody>
      </p:sp>
      <p:sp>
        <p:nvSpPr>
          <p:cNvPr id="4" name="页脚占位符 3">
            <a:extLst>
              <a:ext uri="{FF2B5EF4-FFF2-40B4-BE49-F238E27FC236}">
                <a16:creationId xmlns:a16="http://schemas.microsoft.com/office/drawing/2014/main" id="{1388F46D-6A3A-11D3-7825-85D5D57AE93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D3EAF0-16BE-230F-1533-C224ADC0340E}"/>
              </a:ext>
            </a:extLst>
          </p:cNvPr>
          <p:cNvSpPr>
            <a:spLocks noGrp="1"/>
          </p:cNvSpPr>
          <p:nvPr>
            <p:ph type="sldNum" sz="quarter" idx="12"/>
          </p:nvPr>
        </p:nvSpPr>
        <p:spPr/>
        <p:txBody>
          <a:bodyPr/>
          <a:lstStyle/>
          <a:p>
            <a:fld id="{25C68762-8410-461D-9BF8-9A1843A249B8}" type="slidenum">
              <a:rPr lang="zh-CN" altLang="en-US" smtClean="0"/>
              <a:t>‹#›</a:t>
            </a:fld>
            <a:endParaRPr lang="zh-CN" altLang="en-US"/>
          </a:p>
        </p:txBody>
      </p:sp>
    </p:spTree>
    <p:extLst>
      <p:ext uri="{BB962C8B-B14F-4D97-AF65-F5344CB8AC3E}">
        <p14:creationId xmlns:p14="http://schemas.microsoft.com/office/powerpoint/2010/main" val="478479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2688EE-80A7-DCFE-6C6E-4991B579BA52}"/>
              </a:ext>
            </a:extLst>
          </p:cNvPr>
          <p:cNvSpPr>
            <a:spLocks noGrp="1"/>
          </p:cNvSpPr>
          <p:nvPr>
            <p:ph type="dt" sz="half" idx="10"/>
          </p:nvPr>
        </p:nvSpPr>
        <p:spPr/>
        <p:txBody>
          <a:bodyPr/>
          <a:lstStyle/>
          <a:p>
            <a:fld id="{7C52EF70-1A42-491C-9D5C-5671BC5D53C7}" type="datetimeFigureOut">
              <a:rPr lang="zh-CN" altLang="en-US" smtClean="0"/>
              <a:t>2025/7/24</a:t>
            </a:fld>
            <a:endParaRPr lang="zh-CN" altLang="en-US"/>
          </a:p>
        </p:txBody>
      </p:sp>
      <p:sp>
        <p:nvSpPr>
          <p:cNvPr id="3" name="页脚占位符 2">
            <a:extLst>
              <a:ext uri="{FF2B5EF4-FFF2-40B4-BE49-F238E27FC236}">
                <a16:creationId xmlns:a16="http://schemas.microsoft.com/office/drawing/2014/main" id="{9E5080B0-EF2B-D665-1C49-8858D73B5FF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804CCA1-1596-87E4-6D27-1B67150999A0}"/>
              </a:ext>
            </a:extLst>
          </p:cNvPr>
          <p:cNvSpPr>
            <a:spLocks noGrp="1"/>
          </p:cNvSpPr>
          <p:nvPr>
            <p:ph type="sldNum" sz="quarter" idx="12"/>
          </p:nvPr>
        </p:nvSpPr>
        <p:spPr/>
        <p:txBody>
          <a:bodyPr/>
          <a:lstStyle/>
          <a:p>
            <a:fld id="{25C68762-8410-461D-9BF8-9A1843A249B8}" type="slidenum">
              <a:rPr lang="zh-CN" altLang="en-US" smtClean="0"/>
              <a:t>‹#›</a:t>
            </a:fld>
            <a:endParaRPr lang="zh-CN" altLang="en-US"/>
          </a:p>
        </p:txBody>
      </p:sp>
    </p:spTree>
    <p:extLst>
      <p:ext uri="{BB962C8B-B14F-4D97-AF65-F5344CB8AC3E}">
        <p14:creationId xmlns:p14="http://schemas.microsoft.com/office/powerpoint/2010/main" val="3031963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1A3286-FC40-90E5-7D2D-D3F13E827C7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0A80B88-4CC4-BC18-A1B4-172A9EEF4E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09ADEAF-386C-29BD-BF0B-865F61B5D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BC38C92-1B32-0FAF-5E64-97E9A69434C2}"/>
              </a:ext>
            </a:extLst>
          </p:cNvPr>
          <p:cNvSpPr>
            <a:spLocks noGrp="1"/>
          </p:cNvSpPr>
          <p:nvPr>
            <p:ph type="dt" sz="half" idx="10"/>
          </p:nvPr>
        </p:nvSpPr>
        <p:spPr/>
        <p:txBody>
          <a:bodyPr/>
          <a:lstStyle/>
          <a:p>
            <a:fld id="{7C52EF70-1A42-491C-9D5C-5671BC5D53C7}" type="datetimeFigureOut">
              <a:rPr lang="zh-CN" altLang="en-US" smtClean="0"/>
              <a:t>2025/7/24</a:t>
            </a:fld>
            <a:endParaRPr lang="zh-CN" altLang="en-US"/>
          </a:p>
        </p:txBody>
      </p:sp>
      <p:sp>
        <p:nvSpPr>
          <p:cNvPr id="6" name="页脚占位符 5">
            <a:extLst>
              <a:ext uri="{FF2B5EF4-FFF2-40B4-BE49-F238E27FC236}">
                <a16:creationId xmlns:a16="http://schemas.microsoft.com/office/drawing/2014/main" id="{CCB16C17-DBF2-59E4-80C0-D4127540283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A1124B-BD6B-7304-0FA0-603CA921A586}"/>
              </a:ext>
            </a:extLst>
          </p:cNvPr>
          <p:cNvSpPr>
            <a:spLocks noGrp="1"/>
          </p:cNvSpPr>
          <p:nvPr>
            <p:ph type="sldNum" sz="quarter" idx="12"/>
          </p:nvPr>
        </p:nvSpPr>
        <p:spPr/>
        <p:txBody>
          <a:bodyPr/>
          <a:lstStyle/>
          <a:p>
            <a:fld id="{25C68762-8410-461D-9BF8-9A1843A249B8}" type="slidenum">
              <a:rPr lang="zh-CN" altLang="en-US" smtClean="0"/>
              <a:t>‹#›</a:t>
            </a:fld>
            <a:endParaRPr lang="zh-CN" altLang="en-US"/>
          </a:p>
        </p:txBody>
      </p:sp>
    </p:spTree>
    <p:extLst>
      <p:ext uri="{BB962C8B-B14F-4D97-AF65-F5344CB8AC3E}">
        <p14:creationId xmlns:p14="http://schemas.microsoft.com/office/powerpoint/2010/main" val="2526588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ED42AF-1B5F-2050-A58E-425422071DA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44E5005-8572-C305-16CC-4550780B6C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9E0F488-7B58-EE0D-58CB-3F7B4026B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409CC78-01DC-7928-1D82-5E9102766B4B}"/>
              </a:ext>
            </a:extLst>
          </p:cNvPr>
          <p:cNvSpPr>
            <a:spLocks noGrp="1"/>
          </p:cNvSpPr>
          <p:nvPr>
            <p:ph type="dt" sz="half" idx="10"/>
          </p:nvPr>
        </p:nvSpPr>
        <p:spPr/>
        <p:txBody>
          <a:bodyPr/>
          <a:lstStyle/>
          <a:p>
            <a:fld id="{7C52EF70-1A42-491C-9D5C-5671BC5D53C7}" type="datetimeFigureOut">
              <a:rPr lang="zh-CN" altLang="en-US" smtClean="0"/>
              <a:t>2025/7/24</a:t>
            </a:fld>
            <a:endParaRPr lang="zh-CN" altLang="en-US"/>
          </a:p>
        </p:txBody>
      </p:sp>
      <p:sp>
        <p:nvSpPr>
          <p:cNvPr id="6" name="页脚占位符 5">
            <a:extLst>
              <a:ext uri="{FF2B5EF4-FFF2-40B4-BE49-F238E27FC236}">
                <a16:creationId xmlns:a16="http://schemas.microsoft.com/office/drawing/2014/main" id="{7D358194-FF89-E1DB-1DAD-D2F9DBBABD7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0B5FC1-1C7D-DC7C-6B61-8B7212651FFD}"/>
              </a:ext>
            </a:extLst>
          </p:cNvPr>
          <p:cNvSpPr>
            <a:spLocks noGrp="1"/>
          </p:cNvSpPr>
          <p:nvPr>
            <p:ph type="sldNum" sz="quarter" idx="12"/>
          </p:nvPr>
        </p:nvSpPr>
        <p:spPr/>
        <p:txBody>
          <a:bodyPr/>
          <a:lstStyle/>
          <a:p>
            <a:fld id="{25C68762-8410-461D-9BF8-9A1843A249B8}" type="slidenum">
              <a:rPr lang="zh-CN" altLang="en-US" smtClean="0"/>
              <a:t>‹#›</a:t>
            </a:fld>
            <a:endParaRPr lang="zh-CN" altLang="en-US"/>
          </a:p>
        </p:txBody>
      </p:sp>
    </p:spTree>
    <p:extLst>
      <p:ext uri="{BB962C8B-B14F-4D97-AF65-F5344CB8AC3E}">
        <p14:creationId xmlns:p14="http://schemas.microsoft.com/office/powerpoint/2010/main" val="308562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64B1DD3-C704-66DA-3979-29A3DEF9D9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6B69FDD-0009-0958-CAB5-7B87D54551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9E1A1DE-FAAA-1677-537C-7BEDD664B2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52EF70-1A42-491C-9D5C-5671BC5D53C7}" type="datetimeFigureOut">
              <a:rPr lang="zh-CN" altLang="en-US" smtClean="0"/>
              <a:t>2025/7/24</a:t>
            </a:fld>
            <a:endParaRPr lang="zh-CN" altLang="en-US"/>
          </a:p>
        </p:txBody>
      </p:sp>
      <p:sp>
        <p:nvSpPr>
          <p:cNvPr id="5" name="页脚占位符 4">
            <a:extLst>
              <a:ext uri="{FF2B5EF4-FFF2-40B4-BE49-F238E27FC236}">
                <a16:creationId xmlns:a16="http://schemas.microsoft.com/office/drawing/2014/main" id="{091A6F52-2A71-1941-B989-A8F7C402E2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9C6480D-6DEB-49C5-F877-B4DE403EF9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C68762-8410-461D-9BF8-9A1843A249B8}" type="slidenum">
              <a:rPr lang="zh-CN" altLang="en-US" smtClean="0"/>
              <a:t>‹#›</a:t>
            </a:fld>
            <a:endParaRPr lang="zh-CN" altLang="en-US"/>
          </a:p>
        </p:txBody>
      </p:sp>
    </p:spTree>
    <p:extLst>
      <p:ext uri="{BB962C8B-B14F-4D97-AF65-F5344CB8AC3E}">
        <p14:creationId xmlns:p14="http://schemas.microsoft.com/office/powerpoint/2010/main" val="1066658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3AA5D3-01C8-E70E-C68D-9B8CEA74EF12}"/>
              </a:ext>
            </a:extLst>
          </p:cNvPr>
          <p:cNvSpPr>
            <a:spLocks noGrp="1"/>
          </p:cNvSpPr>
          <p:nvPr>
            <p:ph type="ctrTitle"/>
          </p:nvPr>
        </p:nvSpPr>
        <p:spPr>
          <a:xfrm>
            <a:off x="762000" y="1405353"/>
            <a:ext cx="10668000" cy="1447982"/>
          </a:xfrm>
        </p:spPr>
        <p:txBody>
          <a:bodyPr>
            <a:normAutofit/>
          </a:bodyPr>
          <a:lstStyle/>
          <a:p>
            <a:r>
              <a:rPr lang="en-US" altLang="zh-CN" sz="4000" dirty="0">
                <a:latin typeface="Times New Roman" panose="02020603050405020304" pitchFamily="18" charset="0"/>
                <a:cs typeface="Times New Roman" panose="02020603050405020304" pitchFamily="18" charset="0"/>
              </a:rPr>
              <a:t>Multimodal Deep Learning for ATCO Command Lifecycle Modeling and Workload Prediction</a:t>
            </a:r>
            <a:endParaRPr lang="zh-CN" altLang="en-US" sz="4000" dirty="0">
              <a:latin typeface="Times New Roman" panose="02020603050405020304" pitchFamily="18" charset="0"/>
              <a:cs typeface="Times New Roman" panose="02020603050405020304" pitchFamily="18" charset="0"/>
            </a:endParaRPr>
          </a:p>
        </p:txBody>
      </p:sp>
      <p:sp>
        <p:nvSpPr>
          <p:cNvPr id="3" name="副标题 2">
            <a:extLst>
              <a:ext uri="{FF2B5EF4-FFF2-40B4-BE49-F238E27FC236}">
                <a16:creationId xmlns:a16="http://schemas.microsoft.com/office/drawing/2014/main" id="{F06E12D9-1F1F-3869-C7FE-88C605E3176F}"/>
              </a:ext>
            </a:extLst>
          </p:cNvPr>
          <p:cNvSpPr>
            <a:spLocks noGrp="1"/>
          </p:cNvSpPr>
          <p:nvPr>
            <p:ph type="subTitle" idx="1"/>
          </p:nvPr>
        </p:nvSpPr>
        <p:spPr>
          <a:xfrm>
            <a:off x="1450869" y="4004666"/>
            <a:ext cx="9144000" cy="1344314"/>
          </a:xfrm>
        </p:spPr>
        <p:txBody>
          <a:bodyPr>
            <a:normAutofit/>
          </a:bodyPr>
          <a:lstStyle/>
          <a:p>
            <a:r>
              <a:rPr lang="en-US" altLang="zh-CN" sz="2000" dirty="0">
                <a:latin typeface="Times New Roman" panose="02020603050405020304" pitchFamily="18" charset="0"/>
                <a:cs typeface="Times New Roman" panose="02020603050405020304" pitchFamily="18" charset="0"/>
              </a:rPr>
              <a:t>Kaizhen Tan</a:t>
            </a:r>
          </a:p>
          <a:p>
            <a:r>
              <a:rPr lang="en-US" altLang="zh-CN" sz="2100" dirty="0">
                <a:latin typeface="Times New Roman" panose="02020603050405020304" pitchFamily="18" charset="0"/>
                <a:cs typeface="Times New Roman" panose="02020603050405020304" pitchFamily="18" charset="0"/>
              </a:rPr>
              <a:t>School of Economics and Management</a:t>
            </a:r>
          </a:p>
          <a:p>
            <a:r>
              <a:rPr lang="en-US" altLang="zh-CN" sz="2100" dirty="0">
                <a:latin typeface="Times New Roman" panose="02020603050405020304" pitchFamily="18" charset="0"/>
                <a:cs typeface="Times New Roman" panose="02020603050405020304" pitchFamily="18" charset="0"/>
              </a:rPr>
              <a:t>Tongji University</a:t>
            </a:r>
          </a:p>
        </p:txBody>
      </p:sp>
      <p:pic>
        <p:nvPicPr>
          <p:cNvPr id="1028" name="Picture 4">
            <a:extLst>
              <a:ext uri="{FF2B5EF4-FFF2-40B4-BE49-F238E27FC236}">
                <a16:creationId xmlns:a16="http://schemas.microsoft.com/office/drawing/2014/main" id="{67BE5150-83EE-6B31-989E-8E9C7C23B9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9" t="33488" r="3229" b="32236"/>
          <a:stretch>
            <a:fillRect/>
          </a:stretch>
        </p:blipFill>
        <p:spPr bwMode="auto">
          <a:xfrm>
            <a:off x="4926919" y="6167597"/>
            <a:ext cx="2191901" cy="58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411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CF1C5-32DE-E12F-3385-686A784D6473}"/>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5C98D22C-E033-8FA5-6623-3A0733855B2D}"/>
              </a:ext>
            </a:extLst>
          </p:cNvPr>
          <p:cNvPicPr>
            <a:picLocks noChangeAspect="1"/>
          </p:cNvPicPr>
          <p:nvPr/>
        </p:nvPicPr>
        <p:blipFill>
          <a:blip r:embed="rId2" cstate="print">
            <a:extLst>
              <a:ext uri="{28A0092B-C50C-407E-A947-70E740481C1C}">
                <a14:useLocalDpi xmlns:a14="http://schemas.microsoft.com/office/drawing/2010/main" val="0"/>
              </a:ext>
            </a:extLst>
          </a:blip>
          <a:srcRect l="1180"/>
          <a:stretch>
            <a:fillRect/>
          </a:stretch>
        </p:blipFill>
        <p:spPr bwMode="auto">
          <a:xfrm>
            <a:off x="7664042" y="1401474"/>
            <a:ext cx="4138476" cy="4173727"/>
          </a:xfrm>
          <a:prstGeom prst="rect">
            <a:avLst/>
          </a:prstGeom>
          <a:noFill/>
          <a:ln>
            <a:noFill/>
          </a:ln>
        </p:spPr>
      </p:pic>
      <p:pic>
        <p:nvPicPr>
          <p:cNvPr id="5" name="图片 4">
            <a:extLst>
              <a:ext uri="{FF2B5EF4-FFF2-40B4-BE49-F238E27FC236}">
                <a16:creationId xmlns:a16="http://schemas.microsoft.com/office/drawing/2014/main" id="{35A51258-B9A4-DB20-F52B-B09F3F433C95}"/>
              </a:ext>
            </a:extLst>
          </p:cNvPr>
          <p:cNvPicPr>
            <a:picLocks noChangeAspect="1"/>
          </p:cNvPicPr>
          <p:nvPr/>
        </p:nvPicPr>
        <p:blipFill>
          <a:blip r:embed="rId3" cstate="print">
            <a:extLst>
              <a:ext uri="{28A0092B-C50C-407E-A947-70E740481C1C}">
                <a14:useLocalDpi xmlns:a14="http://schemas.microsoft.com/office/drawing/2010/main" val="0"/>
              </a:ext>
            </a:extLst>
          </a:blip>
          <a:srcRect r="11871"/>
          <a:stretch>
            <a:fillRect/>
          </a:stretch>
        </p:blipFill>
        <p:spPr bwMode="auto">
          <a:xfrm>
            <a:off x="242195" y="1331712"/>
            <a:ext cx="7005499" cy="4243489"/>
          </a:xfrm>
          <a:prstGeom prst="rect">
            <a:avLst/>
          </a:prstGeom>
          <a:noFill/>
          <a:ln>
            <a:noFill/>
          </a:ln>
        </p:spPr>
      </p:pic>
      <p:sp>
        <p:nvSpPr>
          <p:cNvPr id="6" name="文本框 5">
            <a:extLst>
              <a:ext uri="{FF2B5EF4-FFF2-40B4-BE49-F238E27FC236}">
                <a16:creationId xmlns:a16="http://schemas.microsoft.com/office/drawing/2014/main" id="{AEB95F16-DC9B-9D5A-2552-312DE38ECE32}"/>
              </a:ext>
            </a:extLst>
          </p:cNvPr>
          <p:cNvSpPr txBox="1"/>
          <p:nvPr/>
        </p:nvSpPr>
        <p:spPr>
          <a:xfrm>
            <a:off x="652047" y="5635774"/>
            <a:ext cx="6522004" cy="261610"/>
          </a:xfrm>
          <a:prstGeom prst="rect">
            <a:avLst/>
          </a:prstGeom>
          <a:noFill/>
        </p:spPr>
        <p:txBody>
          <a:bodyPr wrap="square">
            <a:spAutoFit/>
          </a:bodyPr>
          <a:lstStyle/>
          <a:p>
            <a:r>
              <a:rPr lang="en-US" altLang="zh-CN" sz="1100" kern="100" dirty="0">
                <a:effectLst/>
                <a:latin typeface="微软雅黑" panose="020B0503020204020204" pitchFamily="34" charset="-122"/>
                <a:ea typeface="微软雅黑" panose="020B0503020204020204" pitchFamily="34" charset="-122"/>
              </a:rPr>
              <a:t>Heading changes and holding detection for CPA759 (red = heading change, yellow = holding)</a:t>
            </a:r>
            <a:endParaRPr lang="zh-CN" altLang="en-US" sz="1100"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0DCBBDBD-3945-8ACC-4828-6221337ABEBB}"/>
              </a:ext>
            </a:extLst>
          </p:cNvPr>
          <p:cNvSpPr txBox="1"/>
          <p:nvPr/>
        </p:nvSpPr>
        <p:spPr>
          <a:xfrm>
            <a:off x="8059301" y="5635774"/>
            <a:ext cx="3643791" cy="261610"/>
          </a:xfrm>
          <a:prstGeom prst="rect">
            <a:avLst/>
          </a:prstGeom>
          <a:noFill/>
        </p:spPr>
        <p:txBody>
          <a:bodyPr wrap="square">
            <a:spAutoFit/>
          </a:bodyPr>
          <a:lstStyle/>
          <a:p>
            <a:r>
              <a:rPr lang="en-US" altLang="zh-CN" sz="1100" kern="100" dirty="0">
                <a:effectLst/>
                <a:latin typeface="微软雅黑" panose="020B0503020204020204" pitchFamily="34" charset="-122"/>
                <a:ea typeface="微软雅黑" panose="020B0503020204020204" pitchFamily="34" charset="-122"/>
              </a:rPr>
              <a:t>Trajectory visualization with holding region (ellipse)</a:t>
            </a:r>
            <a:endParaRPr lang="zh-CN" altLang="en-US" sz="1100"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2D333442-4DE6-C17E-63CA-1E5B944DD991}"/>
              </a:ext>
            </a:extLst>
          </p:cNvPr>
          <p:cNvSpPr txBox="1"/>
          <p:nvPr/>
        </p:nvSpPr>
        <p:spPr>
          <a:xfrm>
            <a:off x="364272" y="791338"/>
            <a:ext cx="11463456" cy="338554"/>
          </a:xfrm>
          <a:prstGeom prst="rect">
            <a:avLst/>
          </a:prstGeom>
          <a:noFill/>
        </p:spPr>
        <p:txBody>
          <a:bodyPr wrap="square">
            <a:spAutoFit/>
          </a:bodyPr>
          <a:lstStyle/>
          <a:p>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Holding Pattern Detection</a:t>
            </a:r>
            <a:r>
              <a:rPr lang="en-US" altLang="zh-CN" sz="1400" b="1" dirty="0">
                <a:cs typeface="Times New Roman" panose="02020603050405020304" pitchFamily="18" charset="0"/>
              </a:rPr>
              <a:t>: To distinguish holding patterns from ordinary heading changes, thereby improving model accuracy.</a:t>
            </a:r>
            <a:endParaRPr lang="zh-CN" altLang="en-US" sz="1400" b="1" dirty="0">
              <a:cs typeface="Times New Roman" panose="02020603050405020304" pitchFamily="18" charset="0"/>
            </a:endParaRPr>
          </a:p>
        </p:txBody>
      </p:sp>
    </p:spTree>
    <p:extLst>
      <p:ext uri="{BB962C8B-B14F-4D97-AF65-F5344CB8AC3E}">
        <p14:creationId xmlns:p14="http://schemas.microsoft.com/office/powerpoint/2010/main" val="1778964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35E9D-81AB-B694-F7FD-1D5F2450C6FF}"/>
            </a:ext>
          </a:extLst>
        </p:cNvPr>
        <p:cNvGrpSpPr/>
        <p:nvPr/>
      </p:nvGrpSpPr>
      <p:grpSpPr>
        <a:xfrm>
          <a:off x="0" y="0"/>
          <a:ext cx="0" cy="0"/>
          <a:chOff x="0" y="0"/>
          <a:chExt cx="0" cy="0"/>
        </a:xfrm>
      </p:grpSpPr>
      <p:sp>
        <p:nvSpPr>
          <p:cNvPr id="3" name="矩形: 圆角 2">
            <a:extLst>
              <a:ext uri="{FF2B5EF4-FFF2-40B4-BE49-F238E27FC236}">
                <a16:creationId xmlns:a16="http://schemas.microsoft.com/office/drawing/2014/main" id="{1CC46866-D6C2-2AB0-489A-2A7FA64D5069}"/>
              </a:ext>
            </a:extLst>
          </p:cNvPr>
          <p:cNvSpPr/>
          <p:nvPr/>
        </p:nvSpPr>
        <p:spPr>
          <a:xfrm>
            <a:off x="169176" y="1759959"/>
            <a:ext cx="5902715" cy="4242144"/>
          </a:xfrm>
          <a:prstGeom prst="roundRect">
            <a:avLst/>
          </a:prstGeom>
          <a:noFill/>
          <a:ln>
            <a:solidFill>
              <a:srgbClr val="4472C4"/>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cs typeface="Calibri" panose="020F0502020204030204" pitchFamily="34" charset="0"/>
            </a:endParaRPr>
          </a:p>
        </p:txBody>
      </p:sp>
      <p:sp>
        <p:nvSpPr>
          <p:cNvPr id="4" name="矩形: 圆角 3">
            <a:extLst>
              <a:ext uri="{FF2B5EF4-FFF2-40B4-BE49-F238E27FC236}">
                <a16:creationId xmlns:a16="http://schemas.microsoft.com/office/drawing/2014/main" id="{23C2262A-DB05-64E0-3F8B-C35AFE1BA727}"/>
              </a:ext>
            </a:extLst>
          </p:cNvPr>
          <p:cNvSpPr/>
          <p:nvPr/>
        </p:nvSpPr>
        <p:spPr>
          <a:xfrm>
            <a:off x="6218301" y="1759959"/>
            <a:ext cx="5902715" cy="4242144"/>
          </a:xfrm>
          <a:prstGeom prst="roundRect">
            <a:avLst/>
          </a:prstGeom>
          <a:noFill/>
          <a:ln>
            <a:solidFill>
              <a:srgbClr val="4472C4"/>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cs typeface="Calibri" panose="020F0502020204030204" pitchFamily="34" charset="0"/>
            </a:endParaRPr>
          </a:p>
        </p:txBody>
      </p:sp>
      <p:sp>
        <p:nvSpPr>
          <p:cNvPr id="5" name="矩形 4">
            <a:extLst>
              <a:ext uri="{FF2B5EF4-FFF2-40B4-BE49-F238E27FC236}">
                <a16:creationId xmlns:a16="http://schemas.microsoft.com/office/drawing/2014/main" id="{DC735086-6DE8-1624-8AB4-C26A05163527}"/>
              </a:ext>
            </a:extLst>
          </p:cNvPr>
          <p:cNvSpPr/>
          <p:nvPr/>
        </p:nvSpPr>
        <p:spPr>
          <a:xfrm>
            <a:off x="491129" y="699692"/>
            <a:ext cx="2313440" cy="369332"/>
          </a:xfrm>
          <a:prstGeom prst="rect">
            <a:avLst/>
          </a:prstGeom>
        </p:spPr>
        <p:txBody>
          <a:bodyPr wrap="square">
            <a:spAutoFit/>
          </a:bodyPr>
          <a:lstStyle/>
          <a:p>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Image Generation</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81B81B71-CFD2-A970-3E24-25D6CC12055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89" t="5824" r="3119" b="8938"/>
          <a:stretch/>
        </p:blipFill>
        <p:spPr bwMode="auto">
          <a:xfrm>
            <a:off x="331201" y="3535773"/>
            <a:ext cx="5553906" cy="1788690"/>
          </a:xfrm>
          <a:prstGeom prst="rect">
            <a:avLst/>
          </a:prstGeom>
          <a:noFill/>
          <a:ln>
            <a:noFill/>
          </a:ln>
        </p:spPr>
      </p:pic>
      <p:sp>
        <p:nvSpPr>
          <p:cNvPr id="7" name="文本框 6">
            <a:extLst>
              <a:ext uri="{FF2B5EF4-FFF2-40B4-BE49-F238E27FC236}">
                <a16:creationId xmlns:a16="http://schemas.microsoft.com/office/drawing/2014/main" id="{A4EDD9D8-7161-524D-9E5A-2FAA889CD70B}"/>
              </a:ext>
            </a:extLst>
          </p:cNvPr>
          <p:cNvSpPr txBox="1"/>
          <p:nvPr/>
        </p:nvSpPr>
        <p:spPr>
          <a:xfrm>
            <a:off x="1246453" y="5501363"/>
            <a:ext cx="3723401" cy="261610"/>
          </a:xfrm>
          <a:prstGeom prst="rect">
            <a:avLst/>
          </a:prstGeom>
          <a:noFill/>
        </p:spPr>
        <p:txBody>
          <a:bodyPr wrap="square">
            <a:spAutoFit/>
          </a:bodyPr>
          <a:lstStyle/>
          <a:p>
            <a:r>
              <a:rPr lang="en-US" altLang="zh-CN" sz="1100" kern="100" dirty="0">
                <a:effectLst/>
                <a:latin typeface="微软雅黑" panose="020B0503020204020204" pitchFamily="34" charset="-122"/>
                <a:ea typeface="微软雅黑" panose="020B0503020204020204" pitchFamily="34" charset="-122"/>
                <a:cs typeface="Times New Roman" panose="02020603050405020304" pitchFamily="18" charset="0"/>
              </a:rPr>
              <a:t>Sample images of generated historical trajectories</a:t>
            </a:r>
            <a:endParaRPr lang="zh-CN" altLang="en-US" sz="11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8" name="图片 7">
            <a:extLst>
              <a:ext uri="{FF2B5EF4-FFF2-40B4-BE49-F238E27FC236}">
                <a16:creationId xmlns:a16="http://schemas.microsoft.com/office/drawing/2014/main" id="{AC602547-D2C9-E669-28CC-6A1D8AB9FBF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413" t="10511" r="3709" b="8112"/>
          <a:stretch/>
        </p:blipFill>
        <p:spPr bwMode="auto">
          <a:xfrm>
            <a:off x="6360524" y="3535773"/>
            <a:ext cx="5547770" cy="1788690"/>
          </a:xfrm>
          <a:prstGeom prst="rect">
            <a:avLst/>
          </a:prstGeom>
          <a:noFill/>
          <a:ln>
            <a:noFill/>
          </a:ln>
        </p:spPr>
      </p:pic>
      <p:sp>
        <p:nvSpPr>
          <p:cNvPr id="9" name="文本框 8">
            <a:extLst>
              <a:ext uri="{FF2B5EF4-FFF2-40B4-BE49-F238E27FC236}">
                <a16:creationId xmlns:a16="http://schemas.microsoft.com/office/drawing/2014/main" id="{931CE0A5-549E-95B5-0B4A-164B5A0ABDA4}"/>
              </a:ext>
            </a:extLst>
          </p:cNvPr>
          <p:cNvSpPr txBox="1"/>
          <p:nvPr/>
        </p:nvSpPr>
        <p:spPr>
          <a:xfrm>
            <a:off x="7426454" y="5462164"/>
            <a:ext cx="3486408" cy="299056"/>
          </a:xfrm>
          <a:prstGeom prst="rect">
            <a:avLst/>
          </a:prstGeom>
          <a:noFill/>
        </p:spPr>
        <p:txBody>
          <a:bodyPr wrap="square">
            <a:spAutoFit/>
          </a:bodyPr>
          <a:lstStyle/>
          <a:p>
            <a:pPr algn="ctr">
              <a:lnSpc>
                <a:spcPts val="1800"/>
              </a:lnSpc>
            </a:pPr>
            <a:r>
              <a:rPr lang="en-US" altLang="zh-CN" sz="1100" kern="100" dirty="0">
                <a:effectLst/>
                <a:latin typeface="微软雅黑" panose="020B0503020204020204" pitchFamily="34" charset="-122"/>
                <a:ea typeface="微软雅黑" panose="020B0503020204020204" pitchFamily="34" charset="-122"/>
                <a:cs typeface="Times New Roman" panose="02020603050405020304" pitchFamily="18" charset="0"/>
              </a:rPr>
              <a:t>Sample images of generated airspace snapshots</a:t>
            </a:r>
          </a:p>
        </p:txBody>
      </p:sp>
      <p:sp>
        <p:nvSpPr>
          <p:cNvPr id="10" name="文本框 9">
            <a:extLst>
              <a:ext uri="{FF2B5EF4-FFF2-40B4-BE49-F238E27FC236}">
                <a16:creationId xmlns:a16="http://schemas.microsoft.com/office/drawing/2014/main" id="{E38B5A24-FFA0-FB38-3DDF-8EFD51A72CE8}"/>
              </a:ext>
            </a:extLst>
          </p:cNvPr>
          <p:cNvSpPr txBox="1"/>
          <p:nvPr/>
        </p:nvSpPr>
        <p:spPr>
          <a:xfrm>
            <a:off x="2571893" y="1038807"/>
            <a:ext cx="6894886" cy="544252"/>
          </a:xfrm>
          <a:prstGeom prst="rect">
            <a:avLst/>
          </a:prstGeom>
          <a:noFill/>
        </p:spPr>
        <p:txBody>
          <a:bodyPr wrap="square">
            <a:spAutoFit/>
          </a:bodyPr>
          <a:lstStyle/>
          <a:p>
            <a:pPr indent="266700" algn="just">
              <a:lnSpc>
                <a:spcPts val="1800"/>
              </a:lnSpc>
              <a:buNone/>
            </a:pPr>
            <a:r>
              <a:rPr lang="en-US" altLang="zh-CN" sz="1400" kern="100" dirty="0">
                <a:latin typeface="等线" panose="02010600030101010101" pitchFamily="2" charset="-122"/>
                <a:cs typeface="Times New Roman" panose="02020603050405020304" pitchFamily="18" charset="0"/>
              </a:rPr>
              <a:t>To enhance the model’s understanding of aircraft behavior within the airspace context, </a:t>
            </a:r>
            <a:r>
              <a:rPr lang="en-US" altLang="zh-CN" sz="1400" b="1" kern="100" dirty="0">
                <a:latin typeface="等线" panose="02010600030101010101" pitchFamily="2" charset="-122"/>
                <a:cs typeface="Times New Roman" panose="02020603050405020304" pitchFamily="18" charset="0"/>
              </a:rPr>
              <a:t>two types of image inputs</a:t>
            </a:r>
            <a:r>
              <a:rPr lang="en-US" altLang="zh-CN" sz="1400" kern="100" dirty="0">
                <a:latin typeface="等线" panose="02010600030101010101" pitchFamily="2" charset="-122"/>
                <a:cs typeface="Times New Roman" panose="02020603050405020304" pitchFamily="18" charset="0"/>
              </a:rPr>
              <a:t> were constructed in this study.</a:t>
            </a:r>
            <a:endParaRPr lang="zh-CN" altLang="zh-CN" sz="1400" kern="100" dirty="0">
              <a:latin typeface="等线" panose="02010600030101010101" pitchFamily="2" charset="-122"/>
              <a:cs typeface="Times New Roman" panose="02020603050405020304" pitchFamily="18" charset="0"/>
            </a:endParaRPr>
          </a:p>
        </p:txBody>
      </p:sp>
      <p:sp>
        <p:nvSpPr>
          <p:cNvPr id="11" name="文本框 10">
            <a:extLst>
              <a:ext uri="{FF2B5EF4-FFF2-40B4-BE49-F238E27FC236}">
                <a16:creationId xmlns:a16="http://schemas.microsoft.com/office/drawing/2014/main" id="{C7E5D59A-C95C-E748-AEA3-58E5FFC0758E}"/>
              </a:ext>
            </a:extLst>
          </p:cNvPr>
          <p:cNvSpPr txBox="1"/>
          <p:nvPr/>
        </p:nvSpPr>
        <p:spPr>
          <a:xfrm>
            <a:off x="491129" y="1961419"/>
            <a:ext cx="5068914" cy="1467581"/>
          </a:xfrm>
          <a:prstGeom prst="rect">
            <a:avLst/>
          </a:prstGeom>
          <a:noFill/>
        </p:spPr>
        <p:txBody>
          <a:bodyPr wrap="square">
            <a:spAutoFit/>
          </a:bodyPr>
          <a:lstStyle/>
          <a:p>
            <a:pPr indent="266700" algn="just">
              <a:lnSpc>
                <a:spcPts val="1800"/>
              </a:lnSpc>
            </a:pP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  The first type of image captures the </a:t>
            </a:r>
            <a:r>
              <a:rPr lang="en-US" altLang="zh-CN" sz="1400" b="1" kern="100" dirty="0">
                <a:effectLst/>
                <a:latin typeface="等线" panose="02010600030101010101" pitchFamily="2" charset="-122"/>
                <a:ea typeface="等线" panose="02010600030101010101" pitchFamily="2" charset="-122"/>
                <a:cs typeface="Times New Roman" panose="02020603050405020304" pitchFamily="18" charset="0"/>
              </a:rPr>
              <a:t>historical trajectory of the target flight</a:t>
            </a: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 For each command timestamp, a two-minute trajectory segment preceding the command is extracted and rendered as a blue path image without coordinate axes. The image dimensions and geographical bounds are standardized to ensure spatial consistency across samples.</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DA921619-14BA-C032-6EC3-D2CCEF0E265F}"/>
              </a:ext>
            </a:extLst>
          </p:cNvPr>
          <p:cNvSpPr txBox="1"/>
          <p:nvPr/>
        </p:nvSpPr>
        <p:spPr>
          <a:xfrm>
            <a:off x="6709560" y="1961419"/>
            <a:ext cx="4849696" cy="1467581"/>
          </a:xfrm>
          <a:prstGeom prst="rect">
            <a:avLst/>
          </a:prstGeom>
          <a:noFill/>
        </p:spPr>
        <p:txBody>
          <a:bodyPr wrap="square">
            <a:spAutoFit/>
          </a:bodyPr>
          <a:lstStyle/>
          <a:p>
            <a:pPr indent="266700" algn="just">
              <a:lnSpc>
                <a:spcPts val="1800"/>
              </a:lnSpc>
            </a:pP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  The second type of image reflects the </a:t>
            </a:r>
            <a:r>
              <a:rPr lang="en-US" altLang="zh-CN" sz="1400" b="1" kern="100" dirty="0">
                <a:effectLst/>
                <a:latin typeface="等线" panose="02010600030101010101" pitchFamily="2" charset="-122"/>
                <a:ea typeface="等线" panose="02010600030101010101" pitchFamily="2" charset="-122"/>
                <a:cs typeface="Times New Roman" panose="02020603050405020304" pitchFamily="18" charset="0"/>
              </a:rPr>
              <a:t>multi-aircraft situation at the moment a command is issued</a:t>
            </a: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 It includes the positions, headings, and airspeeds of all aircraft at that time. Velocity vectors are drawn for each aircraft, with color coding: the commanded aircraft is shown in red, while all others are shown in blue.</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96135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78F7C-726A-E586-831B-4C2341F5D53E}"/>
            </a:ext>
          </a:extLst>
        </p:cNvPr>
        <p:cNvGrpSpPr/>
        <p:nvPr/>
      </p:nvGrpSpPr>
      <p:grpSpPr>
        <a:xfrm>
          <a:off x="0" y="0"/>
          <a:ext cx="0" cy="0"/>
          <a:chOff x="0" y="0"/>
          <a:chExt cx="0" cy="0"/>
        </a:xfrm>
      </p:grpSpPr>
      <p:sp>
        <p:nvSpPr>
          <p:cNvPr id="3" name="矩形: 圆角 2">
            <a:extLst>
              <a:ext uri="{FF2B5EF4-FFF2-40B4-BE49-F238E27FC236}">
                <a16:creationId xmlns:a16="http://schemas.microsoft.com/office/drawing/2014/main" id="{B382E345-4ECF-E08C-02C4-3AE55103F972}"/>
              </a:ext>
            </a:extLst>
          </p:cNvPr>
          <p:cNvSpPr/>
          <p:nvPr/>
        </p:nvSpPr>
        <p:spPr>
          <a:xfrm>
            <a:off x="298957" y="1154242"/>
            <a:ext cx="4781626" cy="3611944"/>
          </a:xfrm>
          <a:prstGeom prst="roundRect">
            <a:avLst/>
          </a:prstGeom>
          <a:noFill/>
          <a:ln>
            <a:solidFill>
              <a:srgbClr val="4472C4"/>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cs typeface="Calibri" panose="020F0502020204030204" pitchFamily="34" charset="0"/>
            </a:endParaRPr>
          </a:p>
        </p:txBody>
      </p:sp>
      <p:sp>
        <p:nvSpPr>
          <p:cNvPr id="4" name="文本框 3">
            <a:extLst>
              <a:ext uri="{FF2B5EF4-FFF2-40B4-BE49-F238E27FC236}">
                <a16:creationId xmlns:a16="http://schemas.microsoft.com/office/drawing/2014/main" id="{212D1CF5-7397-A676-BF8C-29B948D18FFF}"/>
              </a:ext>
            </a:extLst>
          </p:cNvPr>
          <p:cNvSpPr txBox="1"/>
          <p:nvPr/>
        </p:nvSpPr>
        <p:spPr>
          <a:xfrm>
            <a:off x="256349" y="4874129"/>
            <a:ext cx="5088901" cy="1229888"/>
          </a:xfrm>
          <a:prstGeom prst="rect">
            <a:avLst/>
          </a:prstGeom>
          <a:noFill/>
        </p:spPr>
        <p:txBody>
          <a:bodyPr wrap="square">
            <a:spAutoFit/>
          </a:bodyPr>
          <a:lstStyle/>
          <a:p>
            <a:pPr algn="just">
              <a:lnSpc>
                <a:spcPts val="1800"/>
              </a:lnSpc>
              <a:buNone/>
            </a:pPr>
            <a:r>
              <a:rPr lang="en-US" altLang="zh-CN" sz="1200" kern="100" dirty="0">
                <a:effectLst/>
                <a:ea typeface="微软雅黑 Light" panose="020B0502040204020203" pitchFamily="34" charset="-122"/>
                <a:cs typeface="Times New Roman" panose="02020603050405020304" pitchFamily="18" charset="0"/>
              </a:rPr>
              <a:t>        This experiment aims to build an interpretable regression model to </a:t>
            </a:r>
            <a:r>
              <a:rPr lang="en-US" altLang="zh-CN" sz="1200" b="1" kern="100" dirty="0">
                <a:effectLst/>
                <a:ea typeface="微软雅黑 Light" panose="020B0502040204020203" pitchFamily="34" charset="-122"/>
                <a:cs typeface="Times New Roman" panose="02020603050405020304" pitchFamily="18" charset="0"/>
              </a:rPr>
              <a:t>evaluate the predictability of the time offset</a:t>
            </a:r>
            <a:r>
              <a:rPr lang="en-US" altLang="zh-CN" sz="1200" kern="100" dirty="0">
                <a:effectLst/>
                <a:ea typeface="微软雅黑 Light" panose="020B0502040204020203" pitchFamily="34" charset="-122"/>
                <a:cs typeface="Times New Roman" panose="02020603050405020304" pitchFamily="18" charset="0"/>
              </a:rPr>
              <a:t> between aircraft maneuvers and ATCO commands. In addition, feature importance scores are extracted to inform feature selection for the subsequent CNN-Transformer model. </a:t>
            </a:r>
            <a:r>
              <a:rPr lang="en-US" altLang="zh-CN" sz="1200" b="1" dirty="0"/>
              <a:t>A subset of structured variables from the dataset</a:t>
            </a:r>
            <a:r>
              <a:rPr lang="en-US" altLang="zh-CN" sz="1200" dirty="0"/>
              <a:t> was used as model input.</a:t>
            </a:r>
            <a:endParaRPr lang="en-US" altLang="zh-CN" sz="1200" kern="100" dirty="0">
              <a:effectLst/>
              <a:ea typeface="微软雅黑 Light" panose="020B0502040204020203"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BB66CE2E-BE7C-297A-FB31-B8EB17F87E6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4369" y="2212015"/>
            <a:ext cx="3853392" cy="2388083"/>
          </a:xfrm>
          <a:prstGeom prst="rect">
            <a:avLst/>
          </a:prstGeom>
          <a:noFill/>
          <a:ln>
            <a:noFill/>
          </a:ln>
        </p:spPr>
      </p:pic>
      <p:sp>
        <p:nvSpPr>
          <p:cNvPr id="6" name="文本框 5">
            <a:extLst>
              <a:ext uri="{FF2B5EF4-FFF2-40B4-BE49-F238E27FC236}">
                <a16:creationId xmlns:a16="http://schemas.microsoft.com/office/drawing/2014/main" id="{37E82C32-520B-32DE-5D9D-277C39FEA0C9}"/>
              </a:ext>
            </a:extLst>
          </p:cNvPr>
          <p:cNvSpPr txBox="1"/>
          <p:nvPr/>
        </p:nvSpPr>
        <p:spPr>
          <a:xfrm>
            <a:off x="441548" y="1427562"/>
            <a:ext cx="4639034" cy="646331"/>
          </a:xfrm>
          <a:prstGeom prst="rect">
            <a:avLst/>
          </a:prstGeom>
          <a:noFill/>
        </p:spPr>
        <p:txBody>
          <a:bodyPr wrap="square">
            <a:spAutoFit/>
          </a:bodyPr>
          <a:lstStyle/>
          <a:p>
            <a:r>
              <a:rPr lang="en-US" altLang="zh-CN" sz="1200" dirty="0">
                <a:latin typeface="等线" panose="02010600030101010101" pitchFamily="2" charset="-122"/>
                <a:ea typeface="等线" panose="02010600030101010101" pitchFamily="2" charset="-122"/>
                <a:cs typeface="Times New Roman" panose="02020603050405020304" pitchFamily="18" charset="0"/>
              </a:rPr>
              <a:t>        </a:t>
            </a:r>
            <a:r>
              <a:rPr lang="en-US" altLang="zh-CN" sz="1200" dirty="0" err="1">
                <a:latin typeface="等线" panose="02010600030101010101" pitchFamily="2" charset="-122"/>
                <a:ea typeface="等线" panose="02010600030101010101" pitchFamily="2" charset="-122"/>
                <a:cs typeface="Times New Roman" panose="02020603050405020304" pitchFamily="18" charset="0"/>
              </a:rPr>
              <a:t>LightGBM</a:t>
            </a:r>
            <a:r>
              <a:rPr lang="en-US" altLang="zh-CN" sz="1200" dirty="0">
                <a:latin typeface="等线" panose="02010600030101010101" pitchFamily="2" charset="-122"/>
                <a:ea typeface="等线" panose="02010600030101010101" pitchFamily="2" charset="-122"/>
                <a:cs typeface="Times New Roman" panose="02020603050405020304" pitchFamily="18" charset="0"/>
              </a:rPr>
              <a:t> (Light Gradient Boosting Machine) is an efficient gradient boosting framework designed for large-scale data and high-performance training.</a:t>
            </a:r>
            <a:endParaRPr lang="zh-CN" altLang="en-US" sz="1200" dirty="0">
              <a:latin typeface="等线" panose="02010600030101010101" pitchFamily="2" charset="-122"/>
              <a:ea typeface="等线" panose="02010600030101010101" pitchFamily="2" charset="-122"/>
              <a:cs typeface="Times New Roman" panose="02020603050405020304" pitchFamily="18" charset="0"/>
            </a:endParaRPr>
          </a:p>
        </p:txBody>
      </p:sp>
      <p:sp>
        <p:nvSpPr>
          <p:cNvPr id="7" name="矩形 6">
            <a:extLst>
              <a:ext uri="{FF2B5EF4-FFF2-40B4-BE49-F238E27FC236}">
                <a16:creationId xmlns:a16="http://schemas.microsoft.com/office/drawing/2014/main" id="{861E9C7B-D2C7-36F0-6E6D-39F80A765EA7}"/>
              </a:ext>
            </a:extLst>
          </p:cNvPr>
          <p:cNvSpPr/>
          <p:nvPr/>
        </p:nvSpPr>
        <p:spPr>
          <a:xfrm>
            <a:off x="298957" y="691836"/>
            <a:ext cx="6296001" cy="369332"/>
          </a:xfrm>
          <a:prstGeom prst="rect">
            <a:avLst/>
          </a:prstGeom>
        </p:spPr>
        <p:txBody>
          <a:bodyPr wrap="square">
            <a:spAutoFit/>
          </a:bodyPr>
          <a:lstStyle/>
          <a:p>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Preliminary Experiment — </a:t>
            </a:r>
            <a:r>
              <a:rPr lang="en-US" altLang="zh-CN" b="1" dirty="0" err="1">
                <a:latin typeface="微软雅黑" panose="020B0503020204020204" pitchFamily="34" charset="-122"/>
                <a:ea typeface="微软雅黑" panose="020B0503020204020204" pitchFamily="34" charset="-122"/>
                <a:cs typeface="Times New Roman" panose="02020603050405020304" pitchFamily="18" charset="0"/>
              </a:rPr>
              <a:t>LightGBM</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 Baseline Model</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8" name="图片 7">
            <a:extLst>
              <a:ext uri="{FF2B5EF4-FFF2-40B4-BE49-F238E27FC236}">
                <a16:creationId xmlns:a16="http://schemas.microsoft.com/office/drawing/2014/main" id="{50C004C7-6137-5A26-A7D7-2034C4D8F0F0}"/>
              </a:ext>
            </a:extLst>
          </p:cNvPr>
          <p:cNvPicPr>
            <a:picLocks noChangeAspect="1"/>
          </p:cNvPicPr>
          <p:nvPr/>
        </p:nvPicPr>
        <p:blipFill>
          <a:blip r:embed="rId3" cstate="print">
            <a:extLst>
              <a:ext uri="{28A0092B-C50C-407E-A947-70E740481C1C}">
                <a14:useLocalDpi xmlns:a14="http://schemas.microsoft.com/office/drawing/2010/main" val="0"/>
              </a:ext>
            </a:extLst>
          </a:blip>
          <a:srcRect l="9752" t="9572" r="8981" b="2113"/>
          <a:stretch>
            <a:fillRect/>
          </a:stretch>
        </p:blipFill>
        <p:spPr bwMode="auto">
          <a:xfrm>
            <a:off x="5532050" y="1750727"/>
            <a:ext cx="6422364" cy="4651320"/>
          </a:xfrm>
          <a:prstGeom prst="rect">
            <a:avLst/>
          </a:prstGeom>
          <a:noFill/>
          <a:ln>
            <a:noFill/>
          </a:ln>
        </p:spPr>
      </p:pic>
      <p:sp>
        <p:nvSpPr>
          <p:cNvPr id="9" name="文本框 8">
            <a:extLst>
              <a:ext uri="{FF2B5EF4-FFF2-40B4-BE49-F238E27FC236}">
                <a16:creationId xmlns:a16="http://schemas.microsoft.com/office/drawing/2014/main" id="{F888C7A6-D55F-75A3-8C55-F5B826A5389C}"/>
              </a:ext>
            </a:extLst>
          </p:cNvPr>
          <p:cNvSpPr txBox="1"/>
          <p:nvPr/>
        </p:nvSpPr>
        <p:spPr>
          <a:xfrm>
            <a:off x="6273165" y="1137682"/>
            <a:ext cx="5681249" cy="523220"/>
          </a:xfrm>
          <a:prstGeom prst="rect">
            <a:avLst/>
          </a:prstGeom>
          <a:noFill/>
        </p:spPr>
        <p:txBody>
          <a:bodyPr wrap="square">
            <a:spAutoFit/>
          </a:bodyPr>
          <a:lstStyle/>
          <a:p>
            <a:r>
              <a:rPr lang="en-US" altLang="zh-CN" sz="1400" b="1" kern="100" dirty="0">
                <a:effectLst/>
                <a:latin typeface="+mn-ea"/>
                <a:cs typeface="Times New Roman" panose="02020603050405020304" pitchFamily="18" charset="0"/>
              </a:rPr>
              <a:t>Overall, </a:t>
            </a:r>
            <a:r>
              <a:rPr lang="en-US" altLang="zh-CN" sz="1400" b="1" kern="100" dirty="0" err="1">
                <a:effectLst/>
                <a:latin typeface="+mn-ea"/>
                <a:cs typeface="Times New Roman" panose="02020603050405020304" pitchFamily="18" charset="0"/>
              </a:rPr>
              <a:t>LightGBM</a:t>
            </a:r>
            <a:r>
              <a:rPr lang="en-US" altLang="zh-CN" sz="1400" b="1" kern="100" dirty="0">
                <a:effectLst/>
                <a:latin typeface="+mn-ea"/>
                <a:cs typeface="Times New Roman" panose="02020603050405020304" pitchFamily="18" charset="0"/>
              </a:rPr>
              <a:t> outperformed the mean-value baseline, confirming that the time offset is a predictable target.</a:t>
            </a:r>
            <a:endParaRPr lang="zh-CN" altLang="en-US" sz="1400" b="1" dirty="0">
              <a:latin typeface="+mn-ea"/>
              <a:cs typeface="Times New Roman" panose="02020603050405020304" pitchFamily="18" charset="0"/>
            </a:endParaRPr>
          </a:p>
        </p:txBody>
      </p:sp>
    </p:spTree>
    <p:extLst>
      <p:ext uri="{BB962C8B-B14F-4D97-AF65-F5344CB8AC3E}">
        <p14:creationId xmlns:p14="http://schemas.microsoft.com/office/powerpoint/2010/main" val="2103211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21520-7DF9-8D10-515C-CF646E0B79FD}"/>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774B70C9-739A-48B0-06C3-1A5D985BCF78}"/>
              </a:ext>
            </a:extLst>
          </p:cNvPr>
          <p:cNvSpPr txBox="1"/>
          <p:nvPr/>
        </p:nvSpPr>
        <p:spPr>
          <a:xfrm>
            <a:off x="391229" y="733188"/>
            <a:ext cx="4616492" cy="400110"/>
          </a:xfrm>
          <a:prstGeom prst="rect">
            <a:avLst/>
          </a:prstGeom>
          <a:noFill/>
        </p:spPr>
        <p:txBody>
          <a:bodyPr wrap="square">
            <a:spAutoFit/>
          </a:bodyPr>
          <a:lstStyle/>
          <a:p>
            <a:pPr>
              <a:spcBef>
                <a:spcPct val="0"/>
              </a:spcBef>
            </a:pPr>
            <a:r>
              <a:rPr lang="en-US" altLang="zh-CN" sz="2000" b="1" dirty="0">
                <a:solidFill>
                  <a:schemeClr val="tx1">
                    <a:lumMod val="85000"/>
                    <a:lumOff val="15000"/>
                  </a:schemeClr>
                </a:solidFill>
                <a:latin typeface="Times New Roman" panose="02020603050405020304" pitchFamily="18" charset="0"/>
                <a:ea typeface="Tahoma" panose="020B0604030504040204" pitchFamily="34" charset="0"/>
                <a:cs typeface="Times New Roman" panose="02020603050405020304" pitchFamily="18" charset="0"/>
              </a:rPr>
              <a:t>4</a:t>
            </a:r>
            <a:r>
              <a:rPr lang="zh-CN" altLang="en-US" sz="2000" b="1" dirty="0">
                <a:solidFill>
                  <a:schemeClr val="tx1">
                    <a:lumMod val="85000"/>
                    <a:lumOff val="15000"/>
                  </a:schemeClr>
                </a:solidFill>
                <a:latin typeface="Times New Roman" panose="02020603050405020304" pitchFamily="18" charset="0"/>
                <a:ea typeface="Tahoma" panose="020B0604030504040204" pitchFamily="34" charset="0"/>
                <a:cs typeface="Times New Roman" panose="02020603050405020304" pitchFamily="18" charset="0"/>
              </a:rPr>
              <a:t>、</a:t>
            </a:r>
            <a:r>
              <a:rPr lang="en-US" altLang="zh-CN" sz="2000" b="1" dirty="0">
                <a:solidFill>
                  <a:schemeClr val="tx1">
                    <a:lumMod val="85000"/>
                    <a:lumOff val="15000"/>
                  </a:schemeClr>
                </a:solidFill>
                <a:latin typeface="Times New Roman" panose="02020603050405020304" pitchFamily="18" charset="0"/>
                <a:ea typeface="Tahoma" panose="020B0604030504040204" pitchFamily="34" charset="0"/>
                <a:cs typeface="Times New Roman" panose="02020603050405020304" pitchFamily="18" charset="0"/>
              </a:rPr>
              <a:t>Model Design and Experiments</a:t>
            </a:r>
          </a:p>
        </p:txBody>
      </p:sp>
      <p:pic>
        <p:nvPicPr>
          <p:cNvPr id="3" name="图片 2">
            <a:extLst>
              <a:ext uri="{FF2B5EF4-FFF2-40B4-BE49-F238E27FC236}">
                <a16:creationId xmlns:a16="http://schemas.microsoft.com/office/drawing/2014/main" id="{9DEF2A54-0157-A12E-E76C-B39DEB52CDD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67220" y="1814494"/>
            <a:ext cx="3621695" cy="4366122"/>
          </a:xfrm>
          <a:prstGeom prst="rect">
            <a:avLst/>
          </a:prstGeom>
        </p:spPr>
      </p:pic>
      <p:sp>
        <p:nvSpPr>
          <p:cNvPr id="4" name="矩形 3">
            <a:extLst>
              <a:ext uri="{FF2B5EF4-FFF2-40B4-BE49-F238E27FC236}">
                <a16:creationId xmlns:a16="http://schemas.microsoft.com/office/drawing/2014/main" id="{057D4846-B6B1-34B3-1A8C-E3E64DDEC850}"/>
              </a:ext>
            </a:extLst>
          </p:cNvPr>
          <p:cNvSpPr/>
          <p:nvPr/>
        </p:nvSpPr>
        <p:spPr>
          <a:xfrm>
            <a:off x="1763073" y="1198123"/>
            <a:ext cx="8761732" cy="461665"/>
          </a:xfrm>
          <a:prstGeom prst="rect">
            <a:avLst/>
          </a:prstGeom>
        </p:spPr>
        <p:txBody>
          <a:bodyPr wrap="square">
            <a:spAutoFit/>
          </a:bodyPr>
          <a:lstStyle/>
          <a:p>
            <a:r>
              <a:rPr lang="en-US" altLang="zh-CN" sz="1200" b="1" dirty="0">
                <a:latin typeface="+mn-ea"/>
              </a:rPr>
              <a:t>CNN-Transformer Model Architecture: </a:t>
            </a:r>
            <a:r>
              <a:rPr lang="en-US" altLang="zh-CN" sz="1200" b="1" kern="100" dirty="0">
                <a:effectLst/>
                <a:latin typeface="+mn-ea"/>
                <a:cs typeface="Times New Roman" panose="02020603050405020304" pitchFamily="18" charset="0"/>
              </a:rPr>
              <a:t>The model jointly learns from structured features, historical trajectory sequences, and image-based airspace context to predict two key variables in the ATCO command lifecycle——time offset and duration.</a:t>
            </a:r>
            <a:endParaRPr lang="zh-CN" altLang="en-US" sz="1200" b="1" dirty="0">
              <a:latin typeface="+mn-ea"/>
              <a:cs typeface="Times New Roman" panose="02020603050405020304" pitchFamily="18" charset="0"/>
            </a:endParaRPr>
          </a:p>
        </p:txBody>
      </p:sp>
      <p:pic>
        <p:nvPicPr>
          <p:cNvPr id="5" name="图片 4">
            <a:extLst>
              <a:ext uri="{FF2B5EF4-FFF2-40B4-BE49-F238E27FC236}">
                <a16:creationId xmlns:a16="http://schemas.microsoft.com/office/drawing/2014/main" id="{2A52E0A9-F8A7-8D24-0534-341D5D3ECB3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1724614"/>
            <a:ext cx="8567220" cy="4456002"/>
          </a:xfrm>
          <a:prstGeom prst="rect">
            <a:avLst/>
          </a:prstGeom>
        </p:spPr>
      </p:pic>
    </p:spTree>
    <p:extLst>
      <p:ext uri="{BB962C8B-B14F-4D97-AF65-F5344CB8AC3E}">
        <p14:creationId xmlns:p14="http://schemas.microsoft.com/office/powerpoint/2010/main" val="2196386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A3BB2-C101-E407-7616-0003084116E9}"/>
            </a:ext>
          </a:extLst>
        </p:cNvPr>
        <p:cNvGrpSpPr/>
        <p:nvPr/>
      </p:nvGrpSpPr>
      <p:grpSpPr>
        <a:xfrm>
          <a:off x="0" y="0"/>
          <a:ext cx="0" cy="0"/>
          <a:chOff x="0" y="0"/>
          <a:chExt cx="0" cy="0"/>
        </a:xfrm>
      </p:grpSpPr>
      <p:sp>
        <p:nvSpPr>
          <p:cNvPr id="3" name="矩形: 圆角 2">
            <a:extLst>
              <a:ext uri="{FF2B5EF4-FFF2-40B4-BE49-F238E27FC236}">
                <a16:creationId xmlns:a16="http://schemas.microsoft.com/office/drawing/2014/main" id="{4877A495-3F81-C7AD-75E9-861B26E2647A}"/>
              </a:ext>
            </a:extLst>
          </p:cNvPr>
          <p:cNvSpPr/>
          <p:nvPr/>
        </p:nvSpPr>
        <p:spPr>
          <a:xfrm>
            <a:off x="1640008" y="1641638"/>
            <a:ext cx="4398122" cy="1555694"/>
          </a:xfrm>
          <a:prstGeom prst="roundRect">
            <a:avLst/>
          </a:prstGeom>
          <a:noFill/>
          <a:ln>
            <a:solidFill>
              <a:srgbClr val="4472C4"/>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等线" panose="02010600030101010101" pitchFamily="2" charset="-122"/>
              <a:cs typeface="Calibri" panose="020F0502020204030204" pitchFamily="34" charset="0"/>
            </a:endParaRPr>
          </a:p>
        </p:txBody>
      </p:sp>
      <p:sp>
        <p:nvSpPr>
          <p:cNvPr id="4" name="矩形 3">
            <a:extLst>
              <a:ext uri="{FF2B5EF4-FFF2-40B4-BE49-F238E27FC236}">
                <a16:creationId xmlns:a16="http://schemas.microsoft.com/office/drawing/2014/main" id="{1786D9F2-EABC-B89B-95A0-8DABE3204F7D}"/>
              </a:ext>
            </a:extLst>
          </p:cNvPr>
          <p:cNvSpPr/>
          <p:nvPr/>
        </p:nvSpPr>
        <p:spPr>
          <a:xfrm>
            <a:off x="1773426" y="1687163"/>
            <a:ext cx="4189155" cy="1384995"/>
          </a:xfrm>
          <a:prstGeom prst="rect">
            <a:avLst/>
          </a:prstGeom>
        </p:spPr>
        <p:txBody>
          <a:bodyPr wrap="square">
            <a:spAutoFit/>
          </a:bodyPr>
          <a:lstStyle/>
          <a:p>
            <a:r>
              <a:rPr lang="en-US" altLang="zh-CN" sz="1400" b="1" kern="100" dirty="0">
                <a:effectLst/>
                <a:latin typeface="等线" panose="02010600030101010101" pitchFamily="2" charset="-122"/>
                <a:ea typeface="等线" panose="02010600030101010101" pitchFamily="2" charset="-122"/>
              </a:rPr>
              <a:t>Flight trajectory data inherently contain both spatial patterns and temporal dynamics. Traditional models often struggle to effectively capture both aspects simultaneously, calling for a hybrid architecture that can model spatial structures as well as temporal dependencies.</a:t>
            </a:r>
            <a:endParaRPr lang="en-US" altLang="zh-CN" sz="1400" b="1" kern="100" dirty="0">
              <a:latin typeface="等线" panose="02010600030101010101" pitchFamily="2" charset="-122"/>
              <a:ea typeface="等线" panose="02010600030101010101" pitchFamily="2" charset="-122"/>
              <a:cs typeface="Times New Roman" panose="02020603050405020304" pitchFamily="18" charset="0"/>
            </a:endParaRPr>
          </a:p>
        </p:txBody>
      </p:sp>
      <p:sp>
        <p:nvSpPr>
          <p:cNvPr id="5" name="矩形 4">
            <a:extLst>
              <a:ext uri="{FF2B5EF4-FFF2-40B4-BE49-F238E27FC236}">
                <a16:creationId xmlns:a16="http://schemas.microsoft.com/office/drawing/2014/main" id="{1169909F-6958-EF9A-4CC4-619C449B48F5}"/>
              </a:ext>
            </a:extLst>
          </p:cNvPr>
          <p:cNvSpPr/>
          <p:nvPr/>
        </p:nvSpPr>
        <p:spPr>
          <a:xfrm>
            <a:off x="497562" y="832330"/>
            <a:ext cx="4160355" cy="369332"/>
          </a:xfrm>
          <a:prstGeom prst="rect">
            <a:avLst/>
          </a:prstGeom>
        </p:spPr>
        <p:txBody>
          <a:bodyPr wrap="square">
            <a:spAutoFit/>
          </a:bodyPr>
          <a:lstStyle/>
          <a:p>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Model Design Considerations</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30A10D3A-D6AF-432F-3E16-F0DB7F41D82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3137"/>
          <a:stretch>
            <a:fillRect/>
          </a:stretch>
        </p:blipFill>
        <p:spPr bwMode="auto">
          <a:xfrm>
            <a:off x="6959322" y="1171499"/>
            <a:ext cx="2827560" cy="4096231"/>
          </a:xfrm>
          <a:prstGeom prst="rect">
            <a:avLst/>
          </a:prstGeom>
          <a:noFill/>
          <a:ln>
            <a:noFill/>
          </a:ln>
        </p:spPr>
      </p:pic>
      <p:sp>
        <p:nvSpPr>
          <p:cNvPr id="7" name="文本框 6">
            <a:extLst>
              <a:ext uri="{FF2B5EF4-FFF2-40B4-BE49-F238E27FC236}">
                <a16:creationId xmlns:a16="http://schemas.microsoft.com/office/drawing/2014/main" id="{DD549053-8CC6-9E81-9E0D-26F87F4CC4C2}"/>
              </a:ext>
            </a:extLst>
          </p:cNvPr>
          <p:cNvSpPr txBox="1"/>
          <p:nvPr/>
        </p:nvSpPr>
        <p:spPr>
          <a:xfrm>
            <a:off x="6532265" y="5267730"/>
            <a:ext cx="4073377" cy="523220"/>
          </a:xfrm>
          <a:prstGeom prst="rect">
            <a:avLst/>
          </a:prstGeom>
          <a:noFill/>
        </p:spPr>
        <p:txBody>
          <a:bodyPr wrap="square">
            <a:spAutoFit/>
          </a:bodyPr>
          <a:lstStyle/>
          <a:p>
            <a:r>
              <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rPr>
              <a:t>Transformer is employed to capture temporal dependencies within trajectory sequences.</a:t>
            </a:r>
          </a:p>
        </p:txBody>
      </p:sp>
      <p:sp>
        <p:nvSpPr>
          <p:cNvPr id="8" name="文本框 7">
            <a:extLst>
              <a:ext uri="{FF2B5EF4-FFF2-40B4-BE49-F238E27FC236}">
                <a16:creationId xmlns:a16="http://schemas.microsoft.com/office/drawing/2014/main" id="{0C34395C-A95D-4F93-96F5-55CB0D3A3566}"/>
              </a:ext>
            </a:extLst>
          </p:cNvPr>
          <p:cNvSpPr txBox="1"/>
          <p:nvPr/>
        </p:nvSpPr>
        <p:spPr>
          <a:xfrm>
            <a:off x="2111528" y="5267730"/>
            <a:ext cx="3455082" cy="523220"/>
          </a:xfrm>
          <a:prstGeom prst="rect">
            <a:avLst/>
          </a:prstGeom>
          <a:noFill/>
        </p:spPr>
        <p:txBody>
          <a:bodyPr wrap="square">
            <a:spAutoFit/>
          </a:bodyPr>
          <a:lstStyle/>
          <a:p>
            <a:r>
              <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rPr>
              <a:t>CNN is used to extract spatial features from image inputs.</a:t>
            </a:r>
            <a:endParaRPr lang="en-US"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5F4826AA-7FD0-B964-CE70-5755C98C55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08922" y="3281536"/>
            <a:ext cx="4460294" cy="1759099"/>
          </a:xfrm>
          <a:prstGeom prst="rect">
            <a:avLst/>
          </a:prstGeom>
        </p:spPr>
      </p:pic>
    </p:spTree>
    <p:extLst>
      <p:ext uri="{BB962C8B-B14F-4D97-AF65-F5344CB8AC3E}">
        <p14:creationId xmlns:p14="http://schemas.microsoft.com/office/powerpoint/2010/main" val="3469399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32797-F412-6909-87D6-A929D8F000FD}"/>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602BE4A1-1B1D-10E1-74A8-8B3DC4CE44F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2852" y="1123011"/>
            <a:ext cx="5929743" cy="4166156"/>
          </a:xfrm>
          <a:prstGeom prst="rect">
            <a:avLst/>
          </a:prstGeom>
        </p:spPr>
      </p:pic>
      <p:sp>
        <p:nvSpPr>
          <p:cNvPr id="4" name="文本框 3">
            <a:extLst>
              <a:ext uri="{FF2B5EF4-FFF2-40B4-BE49-F238E27FC236}">
                <a16:creationId xmlns:a16="http://schemas.microsoft.com/office/drawing/2014/main" id="{B3AD8D3E-043A-3B62-7A0A-103F761E4D22}"/>
              </a:ext>
            </a:extLst>
          </p:cNvPr>
          <p:cNvSpPr txBox="1"/>
          <p:nvPr/>
        </p:nvSpPr>
        <p:spPr>
          <a:xfrm>
            <a:off x="6585715" y="2778910"/>
            <a:ext cx="5026851" cy="3600986"/>
          </a:xfrm>
          <a:prstGeom prst="rect">
            <a:avLst/>
          </a:prstGeom>
          <a:noFill/>
        </p:spPr>
        <p:txBody>
          <a:bodyPr wrap="square">
            <a:spAutoFit/>
          </a:bodyPr>
          <a:lstStyle/>
          <a:p>
            <a:pPr>
              <a:buNone/>
            </a:pPr>
            <a:r>
              <a:rPr lang="en-US" altLang="zh-CN" sz="1200" dirty="0"/>
              <a:t>During model training, multiple model variants were built using different loss functions and random seeds. The choice of loss function was guided by the distribution characteristics of the target labels.</a:t>
            </a:r>
          </a:p>
          <a:p>
            <a:pPr>
              <a:buNone/>
            </a:pPr>
            <a:endParaRPr lang="en-US" altLang="zh-CN" sz="1200" dirty="0"/>
          </a:p>
          <a:p>
            <a:pPr>
              <a:buNone/>
            </a:pPr>
            <a:r>
              <a:rPr lang="en-US" altLang="zh-CN" sz="1200" dirty="0"/>
              <a:t>To enhance robustness and generalization, a </a:t>
            </a:r>
            <a:r>
              <a:rPr lang="en-US" altLang="zh-CN" sz="1200" b="1" dirty="0"/>
              <a:t>weighted ensemble learning strategy</a:t>
            </a:r>
            <a:r>
              <a:rPr lang="en-US" altLang="zh-CN" sz="1200" dirty="0"/>
              <a:t> was adopted after training. Specifically, for each of the two loss functions, the best-performing models on the validation set were selected across three categories: </a:t>
            </a:r>
            <a:r>
              <a:rPr lang="en-US" altLang="zh-CN" sz="1200" b="1" dirty="0"/>
              <a:t>time offset</a:t>
            </a:r>
            <a:r>
              <a:rPr lang="en-US" altLang="zh-CN" sz="1200" dirty="0"/>
              <a:t>, </a:t>
            </a:r>
            <a:r>
              <a:rPr lang="en-US" altLang="zh-CN" sz="1200" b="1" dirty="0"/>
              <a:t>duration</a:t>
            </a:r>
            <a:r>
              <a:rPr lang="en-US" altLang="zh-CN" sz="1200" dirty="0"/>
              <a:t>, and </a:t>
            </a:r>
            <a:r>
              <a:rPr lang="en-US" altLang="zh-CN" sz="1200" b="1" dirty="0"/>
              <a:t>overall</a:t>
            </a:r>
            <a:r>
              <a:rPr lang="en-US" altLang="zh-CN" sz="1200" dirty="0"/>
              <a:t>. Two top models were chosen per category, resulting in a total of </a:t>
            </a:r>
            <a:r>
              <a:rPr lang="en-US" altLang="zh-CN" sz="1200" b="1" dirty="0"/>
              <a:t>12 representative checkpoints</a:t>
            </a:r>
            <a:r>
              <a:rPr lang="en-US" altLang="zh-CN" sz="1200" dirty="0"/>
              <a:t>.</a:t>
            </a:r>
          </a:p>
          <a:p>
            <a:pPr>
              <a:buNone/>
            </a:pPr>
            <a:endParaRPr lang="en-US" altLang="zh-CN" sz="1200" dirty="0"/>
          </a:p>
          <a:p>
            <a:pPr>
              <a:buNone/>
            </a:pPr>
            <a:r>
              <a:rPr lang="en-US" altLang="zh-CN" sz="1200" dirty="0"/>
              <a:t>Predictions from these models on the test set were combined using a weighted average. The weights were assigned based on task priority:</a:t>
            </a:r>
          </a:p>
          <a:p>
            <a:pPr marL="171450" indent="-171450">
              <a:buFont typeface="Arial" panose="020B0604020202020204" pitchFamily="34" charset="0"/>
              <a:buChar char="•"/>
            </a:pPr>
            <a:r>
              <a:rPr lang="en-US" altLang="zh-CN" sz="1200" dirty="0"/>
              <a:t>For </a:t>
            </a:r>
            <a:r>
              <a:rPr lang="en-US" altLang="zh-CN" sz="1200" b="1" dirty="0"/>
              <a:t>time offset ensemble</a:t>
            </a:r>
            <a:r>
              <a:rPr lang="en-US" altLang="zh-CN" sz="1200" dirty="0"/>
              <a:t>, the offset-optimal models were given a weight of </a:t>
            </a:r>
            <a:r>
              <a:rPr lang="en-US" altLang="zh-CN" sz="1200" b="1" dirty="0"/>
              <a:t>0.5</a:t>
            </a:r>
            <a:r>
              <a:rPr lang="en-US" altLang="zh-CN" sz="1200" dirty="0"/>
              <a:t>, overall-optimal models </a:t>
            </a:r>
            <a:r>
              <a:rPr lang="en-US" altLang="zh-CN" sz="1200" b="1" dirty="0"/>
              <a:t>0.3</a:t>
            </a:r>
            <a:r>
              <a:rPr lang="en-US" altLang="zh-CN" sz="1200" dirty="0"/>
              <a:t>, and others </a:t>
            </a:r>
            <a:r>
              <a:rPr lang="en-US" altLang="zh-CN" sz="1200" b="1" dirty="0"/>
              <a:t>0.1</a:t>
            </a:r>
            <a:r>
              <a:rPr lang="en-US" altLang="zh-CN" sz="1200" dirty="0"/>
              <a:t>.</a:t>
            </a:r>
          </a:p>
          <a:p>
            <a:pPr marL="171450" indent="-171450">
              <a:buFont typeface="Arial" panose="020B0604020202020204" pitchFamily="34" charset="0"/>
              <a:buChar char="•"/>
            </a:pPr>
            <a:r>
              <a:rPr lang="en-US" altLang="zh-CN" sz="1200" dirty="0"/>
              <a:t>The same weighting scheme was applied for </a:t>
            </a:r>
            <a:r>
              <a:rPr lang="en-US" altLang="zh-CN" sz="1200" b="1" dirty="0"/>
              <a:t>duration ensemble</a:t>
            </a:r>
            <a:r>
              <a:rPr lang="en-US" altLang="zh-CN" sz="1200" dirty="0"/>
              <a:t>.</a:t>
            </a:r>
          </a:p>
          <a:p>
            <a:pPr>
              <a:buNone/>
            </a:pPr>
            <a:endParaRPr lang="en-US" altLang="zh-CN" sz="1200" dirty="0"/>
          </a:p>
          <a:p>
            <a:pPr>
              <a:buNone/>
            </a:pPr>
            <a:r>
              <a:rPr lang="en-US" altLang="zh-CN" sz="1200" dirty="0"/>
              <a:t>This strategy maintained low prediction errors while improving the model's adaptability to varying data distributions.</a:t>
            </a:r>
          </a:p>
        </p:txBody>
      </p:sp>
      <p:pic>
        <p:nvPicPr>
          <p:cNvPr id="5" name="图片 4">
            <a:extLst>
              <a:ext uri="{FF2B5EF4-FFF2-40B4-BE49-F238E27FC236}">
                <a16:creationId xmlns:a16="http://schemas.microsoft.com/office/drawing/2014/main" id="{1346EAFC-15ED-6588-D3F0-AB20AFA7EDC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3"/>
          <a:stretch>
            <a:fillRect/>
          </a:stretch>
        </p:blipFill>
        <p:spPr bwMode="auto">
          <a:xfrm>
            <a:off x="6935007" y="967626"/>
            <a:ext cx="4160532" cy="1744261"/>
          </a:xfrm>
          <a:prstGeom prst="rect">
            <a:avLst/>
          </a:prstGeom>
          <a:noFill/>
          <a:ln>
            <a:noFill/>
          </a:ln>
        </p:spPr>
      </p:pic>
      <p:sp>
        <p:nvSpPr>
          <p:cNvPr id="6" name="文本框 5">
            <a:extLst>
              <a:ext uri="{FF2B5EF4-FFF2-40B4-BE49-F238E27FC236}">
                <a16:creationId xmlns:a16="http://schemas.microsoft.com/office/drawing/2014/main" id="{FB5CD5DD-F82D-4239-1B78-68EE2F4DDDCE}"/>
              </a:ext>
            </a:extLst>
          </p:cNvPr>
          <p:cNvSpPr txBox="1"/>
          <p:nvPr/>
        </p:nvSpPr>
        <p:spPr>
          <a:xfrm>
            <a:off x="8133345" y="638993"/>
            <a:ext cx="1931593" cy="261610"/>
          </a:xfrm>
          <a:prstGeom prst="rect">
            <a:avLst/>
          </a:prstGeom>
          <a:noFill/>
        </p:spPr>
        <p:txBody>
          <a:bodyPr wrap="square">
            <a:spAutoFit/>
          </a:bodyPr>
          <a:lstStyle/>
          <a:p>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Regression Label Distribution</a:t>
            </a:r>
            <a:endParaRPr lang="zh-CN" altLang="en-US" sz="1100" dirty="0"/>
          </a:p>
        </p:txBody>
      </p:sp>
      <p:sp>
        <p:nvSpPr>
          <p:cNvPr id="7" name="文本框 6">
            <a:extLst>
              <a:ext uri="{FF2B5EF4-FFF2-40B4-BE49-F238E27FC236}">
                <a16:creationId xmlns:a16="http://schemas.microsoft.com/office/drawing/2014/main" id="{9732AB63-467C-E491-3191-3FE3ED445699}"/>
              </a:ext>
            </a:extLst>
          </p:cNvPr>
          <p:cNvSpPr txBox="1"/>
          <p:nvPr/>
        </p:nvSpPr>
        <p:spPr>
          <a:xfrm>
            <a:off x="1858479" y="5473379"/>
            <a:ext cx="2778487" cy="261610"/>
          </a:xfrm>
          <a:prstGeom prst="rect">
            <a:avLst/>
          </a:prstGeom>
          <a:noFill/>
        </p:spPr>
        <p:txBody>
          <a:bodyPr wrap="square">
            <a:spAutoFit/>
          </a:bodyPr>
          <a:lstStyle/>
          <a:p>
            <a:r>
              <a:rPr lang="en-US" altLang="zh-CN" sz="1100" kern="100" dirty="0">
                <a:effectLst/>
                <a:latin typeface="微软雅黑" panose="020B0503020204020204" pitchFamily="34" charset="-122"/>
                <a:ea typeface="微软雅黑" panose="020B0503020204020204" pitchFamily="34" charset="-122"/>
                <a:cs typeface="Times New Roman" panose="02020603050405020304" pitchFamily="18" charset="0"/>
              </a:rPr>
              <a:t>Weighted model ensemble strategy</a:t>
            </a:r>
            <a:endParaRPr lang="zh-CN" altLang="en-US" sz="11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17036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547D7-1022-5AAD-64D5-09308546E884}"/>
            </a:ext>
          </a:extLst>
        </p:cNvPr>
        <p:cNvGrpSpPr/>
        <p:nvPr/>
      </p:nvGrpSpPr>
      <p:grpSpPr>
        <a:xfrm>
          <a:off x="0" y="0"/>
          <a:ext cx="0" cy="0"/>
          <a:chOff x="0" y="0"/>
          <a:chExt cx="0" cy="0"/>
        </a:xfrm>
      </p:grpSpPr>
      <p:sp>
        <p:nvSpPr>
          <p:cNvPr id="3" name="矩形: 圆角 2">
            <a:extLst>
              <a:ext uri="{FF2B5EF4-FFF2-40B4-BE49-F238E27FC236}">
                <a16:creationId xmlns:a16="http://schemas.microsoft.com/office/drawing/2014/main" id="{12F1B2B5-8EA9-B775-75CD-BF263E05D792}"/>
              </a:ext>
            </a:extLst>
          </p:cNvPr>
          <p:cNvSpPr/>
          <p:nvPr/>
        </p:nvSpPr>
        <p:spPr>
          <a:xfrm>
            <a:off x="3092242" y="4077207"/>
            <a:ext cx="5867396" cy="1648533"/>
          </a:xfrm>
          <a:prstGeom prst="roundRect">
            <a:avLst/>
          </a:prstGeom>
          <a:solidFill>
            <a:schemeClr val="bg1"/>
          </a:solidFill>
          <a:ln>
            <a:solidFill>
              <a:srgbClr val="4472C4"/>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cs typeface="Calibri" panose="020F0502020204030204" pitchFamily="34" charset="0"/>
            </a:endParaRPr>
          </a:p>
        </p:txBody>
      </p:sp>
      <p:sp>
        <p:nvSpPr>
          <p:cNvPr id="7" name="文本框 6">
            <a:extLst>
              <a:ext uri="{FF2B5EF4-FFF2-40B4-BE49-F238E27FC236}">
                <a16:creationId xmlns:a16="http://schemas.microsoft.com/office/drawing/2014/main" id="{D893948B-60C4-F0C6-8440-AE4E2C5AFEC3}"/>
              </a:ext>
            </a:extLst>
          </p:cNvPr>
          <p:cNvSpPr txBox="1"/>
          <p:nvPr/>
        </p:nvSpPr>
        <p:spPr>
          <a:xfrm>
            <a:off x="3160251" y="4162216"/>
            <a:ext cx="5652099" cy="1467581"/>
          </a:xfrm>
          <a:prstGeom prst="rect">
            <a:avLst/>
          </a:prstGeom>
          <a:noFill/>
        </p:spPr>
        <p:txBody>
          <a:bodyPr wrap="square">
            <a:spAutoFit/>
          </a:bodyPr>
          <a:lstStyle/>
          <a:p>
            <a:pPr indent="266700" algn="just">
              <a:lnSpc>
                <a:spcPts val="1800"/>
              </a:lnSpc>
              <a:buNone/>
            </a:pPr>
            <a:r>
              <a:rPr lang="en-US" altLang="zh-CN" sz="1400" kern="100" dirty="0">
                <a:latin typeface="等线" panose="02010600030101010101" pitchFamily="2" charset="-122"/>
                <a:ea typeface="等线" panose="02010600030101010101" pitchFamily="2" charset="-122"/>
                <a:cs typeface="Times New Roman" panose="02020603050405020304" pitchFamily="18" charset="0"/>
              </a:rPr>
              <a:t>A comparison of multiple models was conducted to evaluate their performance in predicting the ATCO command lifecycle. Based on both overall metrics and task-specific indicators for the two key sub-tasks, results show that the ensemble learning model achieved the highest </a:t>
            </a:r>
            <a:r>
              <a:rPr lang="en-US" altLang="zh-CN" sz="1400" b="1" kern="100" dirty="0">
                <a:latin typeface="等线" panose="02010600030101010101" pitchFamily="2" charset="-122"/>
                <a:ea typeface="等线" panose="02010600030101010101" pitchFamily="2" charset="-122"/>
                <a:cs typeface="Times New Roman" panose="02020603050405020304" pitchFamily="18" charset="0"/>
              </a:rPr>
              <a:t>overall R² of 0.19</a:t>
            </a:r>
            <a:r>
              <a:rPr lang="en-US" altLang="zh-CN" sz="1400" kern="100" dirty="0">
                <a:latin typeface="等线" panose="02010600030101010101" pitchFamily="2" charset="-122"/>
                <a:ea typeface="等线" panose="02010600030101010101" pitchFamily="2" charset="-122"/>
                <a:cs typeface="Times New Roman" panose="02020603050405020304" pitchFamily="18" charset="0"/>
              </a:rPr>
              <a:t>, significantly outperforming other approaches. This demonstrates its stronger fitting ability and generalization performance.</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9" name="图片 8">
            <a:extLst>
              <a:ext uri="{FF2B5EF4-FFF2-40B4-BE49-F238E27FC236}">
                <a16:creationId xmlns:a16="http://schemas.microsoft.com/office/drawing/2014/main" id="{3227AE75-90CC-2547-478C-630AACE2D76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78135" y="1247451"/>
            <a:ext cx="8095611" cy="2483702"/>
          </a:xfrm>
          <a:prstGeom prst="rect">
            <a:avLst/>
          </a:prstGeom>
        </p:spPr>
      </p:pic>
    </p:spTree>
    <p:extLst>
      <p:ext uri="{BB962C8B-B14F-4D97-AF65-F5344CB8AC3E}">
        <p14:creationId xmlns:p14="http://schemas.microsoft.com/office/powerpoint/2010/main" val="762712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EAFF5-5291-A637-C712-9C66E742793E}"/>
            </a:ext>
          </a:extLst>
        </p:cNvPr>
        <p:cNvGrpSpPr/>
        <p:nvPr/>
      </p:nvGrpSpPr>
      <p:grpSpPr>
        <a:xfrm>
          <a:off x="0" y="0"/>
          <a:ext cx="0" cy="0"/>
          <a:chOff x="0" y="0"/>
          <a:chExt cx="0" cy="0"/>
        </a:xfrm>
      </p:grpSpPr>
      <p:sp>
        <p:nvSpPr>
          <p:cNvPr id="11" name="矩形: 圆角 10">
            <a:extLst>
              <a:ext uri="{FF2B5EF4-FFF2-40B4-BE49-F238E27FC236}">
                <a16:creationId xmlns:a16="http://schemas.microsoft.com/office/drawing/2014/main" id="{41DE7AA0-F2DE-2846-E4D5-02FBBDB22CDF}"/>
              </a:ext>
            </a:extLst>
          </p:cNvPr>
          <p:cNvSpPr/>
          <p:nvPr/>
        </p:nvSpPr>
        <p:spPr>
          <a:xfrm>
            <a:off x="483810" y="1627626"/>
            <a:ext cx="5720609" cy="219586"/>
          </a:xfrm>
          <a:prstGeom prst="roundRect">
            <a:avLst/>
          </a:prstGeom>
          <a:noFill/>
          <a:ln w="1905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Calibri" panose="020F0502020204030204" pitchFamily="34" charset="0"/>
              <a:cs typeface="Calibri" panose="020F0502020204030204" pitchFamily="34" charset="0"/>
            </a:endParaRPr>
          </a:p>
        </p:txBody>
      </p:sp>
      <p:sp>
        <p:nvSpPr>
          <p:cNvPr id="7" name="矩形: 圆角 6">
            <a:extLst>
              <a:ext uri="{FF2B5EF4-FFF2-40B4-BE49-F238E27FC236}">
                <a16:creationId xmlns:a16="http://schemas.microsoft.com/office/drawing/2014/main" id="{B1028EFB-497A-A041-5377-3A481D1169BE}"/>
              </a:ext>
            </a:extLst>
          </p:cNvPr>
          <p:cNvSpPr/>
          <p:nvPr/>
        </p:nvSpPr>
        <p:spPr>
          <a:xfrm>
            <a:off x="6776124" y="2439731"/>
            <a:ext cx="4755134" cy="1182613"/>
          </a:xfrm>
          <a:prstGeom prst="roundRect">
            <a:avLst/>
          </a:prstGeom>
          <a:noFill/>
          <a:ln>
            <a:solidFill>
              <a:srgbClr val="4472C4"/>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031B76C1-7359-006B-3D53-D28E18E16DB3}"/>
              </a:ext>
            </a:extLst>
          </p:cNvPr>
          <p:cNvSpPr txBox="1"/>
          <p:nvPr/>
        </p:nvSpPr>
        <p:spPr>
          <a:xfrm>
            <a:off x="6831357" y="2643496"/>
            <a:ext cx="4558753" cy="775084"/>
          </a:xfrm>
          <a:prstGeom prst="rect">
            <a:avLst/>
          </a:prstGeom>
          <a:noFill/>
        </p:spPr>
        <p:txBody>
          <a:bodyPr wrap="square">
            <a:spAutoFit/>
          </a:bodyPr>
          <a:lstStyle/>
          <a:p>
            <a:pPr indent="266700" algn="just">
              <a:lnSpc>
                <a:spcPts val="1800"/>
              </a:lnSpc>
              <a:buNone/>
            </a:pP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Furthermore, removing any single input branch led to a drop in prediction accuracy, confirming the necessity of the multimodal fusion design proposed in this study.</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B7EF6C6D-0E82-5D50-36E5-E9602778FC7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55651" y="774511"/>
            <a:ext cx="5720609" cy="5308978"/>
          </a:xfrm>
          <a:prstGeom prst="rect">
            <a:avLst/>
          </a:prstGeom>
          <a:noFill/>
        </p:spPr>
      </p:pic>
    </p:spTree>
    <p:extLst>
      <p:ext uri="{BB962C8B-B14F-4D97-AF65-F5344CB8AC3E}">
        <p14:creationId xmlns:p14="http://schemas.microsoft.com/office/powerpoint/2010/main" val="320981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FA9F0-5DD0-8DA9-FB28-62CD9FFE091E}"/>
            </a:ext>
          </a:extLst>
        </p:cNvPr>
        <p:cNvGrpSpPr/>
        <p:nvPr/>
      </p:nvGrpSpPr>
      <p:grpSpPr>
        <a:xfrm>
          <a:off x="0" y="0"/>
          <a:ext cx="0" cy="0"/>
          <a:chOff x="0" y="0"/>
          <a:chExt cx="0" cy="0"/>
        </a:xfrm>
      </p:grpSpPr>
      <p:sp>
        <p:nvSpPr>
          <p:cNvPr id="3" name="矩形 2">
            <a:extLst>
              <a:ext uri="{FF2B5EF4-FFF2-40B4-BE49-F238E27FC236}">
                <a16:creationId xmlns:a16="http://schemas.microsoft.com/office/drawing/2014/main" id="{83A89906-4475-2C5D-0F4F-40FA12508A2C}"/>
              </a:ext>
            </a:extLst>
          </p:cNvPr>
          <p:cNvSpPr/>
          <p:nvPr/>
        </p:nvSpPr>
        <p:spPr>
          <a:xfrm>
            <a:off x="515972" y="778180"/>
            <a:ext cx="7860913" cy="338554"/>
          </a:xfrm>
          <a:prstGeom prst="rect">
            <a:avLst/>
          </a:prstGeom>
        </p:spPr>
        <p:txBody>
          <a:bodyPr wrap="square">
            <a:spAutoFit/>
          </a:bodyPr>
          <a:lstStyle/>
          <a:p>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Interpretability Analysis — Structured Data (SHAP Feature Bar Plot)</a:t>
            </a:r>
            <a:endParaRPr lang="zh-CN" altLang="en-US" sz="1600" b="1"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46E5E9A9-EE6C-D5AB-0D8A-ADB41EB03595}"/>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1963" y="1283221"/>
            <a:ext cx="4475855" cy="4996304"/>
          </a:xfrm>
          <a:prstGeom prst="rect">
            <a:avLst/>
          </a:prstGeom>
          <a:noFill/>
          <a:ln>
            <a:noFill/>
          </a:ln>
        </p:spPr>
      </p:pic>
      <p:pic>
        <p:nvPicPr>
          <p:cNvPr id="5" name="图片 4">
            <a:extLst>
              <a:ext uri="{FF2B5EF4-FFF2-40B4-BE49-F238E27FC236}">
                <a16:creationId xmlns:a16="http://schemas.microsoft.com/office/drawing/2014/main" id="{9088598C-4A26-56AF-678D-7C17C91BEB0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31063" y="1283221"/>
            <a:ext cx="4475855" cy="4989749"/>
          </a:xfrm>
          <a:prstGeom prst="rect">
            <a:avLst/>
          </a:prstGeom>
          <a:noFill/>
          <a:ln>
            <a:noFill/>
          </a:ln>
        </p:spPr>
      </p:pic>
    </p:spTree>
    <p:extLst>
      <p:ext uri="{BB962C8B-B14F-4D97-AF65-F5344CB8AC3E}">
        <p14:creationId xmlns:p14="http://schemas.microsoft.com/office/powerpoint/2010/main" val="315835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FDC4E-3B5C-9A47-F00D-E6CF56487968}"/>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5FDE6C5D-9D7F-544E-2FCB-E94C6C6AC4B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2452" y="1371983"/>
            <a:ext cx="4712970" cy="4457700"/>
          </a:xfrm>
          <a:prstGeom prst="rect">
            <a:avLst/>
          </a:prstGeom>
          <a:noFill/>
          <a:ln>
            <a:noFill/>
          </a:ln>
        </p:spPr>
      </p:pic>
      <p:pic>
        <p:nvPicPr>
          <p:cNvPr id="4" name="图片 3">
            <a:extLst>
              <a:ext uri="{FF2B5EF4-FFF2-40B4-BE49-F238E27FC236}">
                <a16:creationId xmlns:a16="http://schemas.microsoft.com/office/drawing/2014/main" id="{E825B7D4-4C4D-809D-4647-4EF69468C72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8607" y="1324993"/>
            <a:ext cx="4756150" cy="4504690"/>
          </a:xfrm>
          <a:prstGeom prst="rect">
            <a:avLst/>
          </a:prstGeom>
          <a:noFill/>
          <a:ln>
            <a:noFill/>
          </a:ln>
        </p:spPr>
      </p:pic>
      <p:sp>
        <p:nvSpPr>
          <p:cNvPr id="6" name="矩形 5">
            <a:extLst>
              <a:ext uri="{FF2B5EF4-FFF2-40B4-BE49-F238E27FC236}">
                <a16:creationId xmlns:a16="http://schemas.microsoft.com/office/drawing/2014/main" id="{017CC6EA-F09C-F002-B8C2-BFBA6C8E69B8}"/>
              </a:ext>
            </a:extLst>
          </p:cNvPr>
          <p:cNvSpPr/>
          <p:nvPr/>
        </p:nvSpPr>
        <p:spPr>
          <a:xfrm>
            <a:off x="515972" y="778180"/>
            <a:ext cx="7860913" cy="338554"/>
          </a:xfrm>
          <a:prstGeom prst="rect">
            <a:avLst/>
          </a:prstGeom>
        </p:spPr>
        <p:txBody>
          <a:bodyPr wrap="square">
            <a:spAutoFit/>
          </a:bodyPr>
          <a:lstStyle/>
          <a:p>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Interpretability Analysis — Structured Data (SHAP Feature </a:t>
            </a:r>
            <a:r>
              <a:rPr lang="en-US" altLang="zh-CN" sz="1600" b="1" dirty="0" err="1">
                <a:latin typeface="微软雅黑" panose="020B0503020204020204" pitchFamily="34" charset="-122"/>
                <a:ea typeface="微软雅黑" panose="020B0503020204020204" pitchFamily="34" charset="-122"/>
                <a:cs typeface="Times New Roman" panose="02020603050405020304" pitchFamily="18" charset="0"/>
              </a:rPr>
              <a:t>Beeswarm</a:t>
            </a:r>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 Plot)</a:t>
            </a:r>
            <a:endParaRPr lang="zh-CN" altLang="en-US" sz="1600" b="1"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39333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AC763-64F8-19F2-4CCC-0C8CA5D47EC3}"/>
            </a:ext>
          </a:extLst>
        </p:cNvPr>
        <p:cNvGrpSpPr/>
        <p:nvPr/>
      </p:nvGrpSpPr>
      <p:grpSpPr>
        <a:xfrm>
          <a:off x="0" y="0"/>
          <a:ext cx="0" cy="0"/>
          <a:chOff x="0" y="0"/>
          <a:chExt cx="0" cy="0"/>
        </a:xfrm>
      </p:grpSpPr>
      <p:sp>
        <p:nvSpPr>
          <p:cNvPr id="4" name="椭圆 1">
            <a:extLst>
              <a:ext uri="{FF2B5EF4-FFF2-40B4-BE49-F238E27FC236}">
                <a16:creationId xmlns:a16="http://schemas.microsoft.com/office/drawing/2014/main" id="{6BFF6B6D-13CB-F08F-44FD-496AAEDE840E}"/>
              </a:ext>
            </a:extLst>
          </p:cNvPr>
          <p:cNvSpPr>
            <a:spLocks noChangeArrowheads="1"/>
          </p:cNvSpPr>
          <p:nvPr/>
        </p:nvSpPr>
        <p:spPr bwMode="auto">
          <a:xfrm>
            <a:off x="3183089" y="1690814"/>
            <a:ext cx="727831" cy="727831"/>
          </a:xfrm>
          <a:prstGeom prst="roundRect">
            <a:avLst/>
          </a:prstGeom>
          <a:solidFill>
            <a:srgbClr val="CFA57C"/>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zh-CN" altLang="en-US" sz="2000">
              <a:solidFill>
                <a:srgbClr val="43A13A"/>
              </a:solidFill>
            </a:endParaRPr>
          </a:p>
        </p:txBody>
      </p:sp>
      <p:sp>
        <p:nvSpPr>
          <p:cNvPr id="5" name="TextBox 32">
            <a:extLst>
              <a:ext uri="{FF2B5EF4-FFF2-40B4-BE49-F238E27FC236}">
                <a16:creationId xmlns:a16="http://schemas.microsoft.com/office/drawing/2014/main" id="{495F77DC-8AA3-9E66-9AC3-CB9CFB4A6964}"/>
              </a:ext>
            </a:extLst>
          </p:cNvPr>
          <p:cNvSpPr txBox="1">
            <a:spLocks noChangeArrowheads="1"/>
          </p:cNvSpPr>
          <p:nvPr/>
        </p:nvSpPr>
        <p:spPr bwMode="auto">
          <a:xfrm>
            <a:off x="3246282" y="1768989"/>
            <a:ext cx="6014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200" dirty="0">
                <a:solidFill>
                  <a:schemeClr val="bg1"/>
                </a:solidFill>
                <a:ea typeface="微软雅黑" panose="020B0503020204020204" charset="-122"/>
              </a:rPr>
              <a:t>01</a:t>
            </a:r>
          </a:p>
        </p:txBody>
      </p:sp>
      <p:sp>
        <p:nvSpPr>
          <p:cNvPr id="6" name="矩形 5">
            <a:extLst>
              <a:ext uri="{FF2B5EF4-FFF2-40B4-BE49-F238E27FC236}">
                <a16:creationId xmlns:a16="http://schemas.microsoft.com/office/drawing/2014/main" id="{95EC2BD9-8EA4-0317-D743-2DC04B431780}"/>
              </a:ext>
            </a:extLst>
          </p:cNvPr>
          <p:cNvSpPr/>
          <p:nvPr/>
        </p:nvSpPr>
        <p:spPr>
          <a:xfrm>
            <a:off x="3974113" y="1885452"/>
            <a:ext cx="3240567" cy="338554"/>
          </a:xfrm>
          <a:prstGeom prst="rect">
            <a:avLst/>
          </a:prstGeom>
        </p:spPr>
        <p:txBody>
          <a:bodyPr wrap="none">
            <a:spAutoFit/>
          </a:bodyPr>
          <a:lstStyle/>
          <a:p>
            <a:pPr>
              <a:spcBef>
                <a:spcPct val="0"/>
              </a:spcBef>
            </a:pPr>
            <a:r>
              <a:rPr lang="en-US" altLang="zh-CN" sz="1600" b="1" dirty="0">
                <a:solidFill>
                  <a:schemeClr val="tx1">
                    <a:lumMod val="85000"/>
                    <a:lumOff val="15000"/>
                  </a:schemeClr>
                </a:solidFill>
                <a:latin typeface="微软雅黑" panose="020B0503020204020204" charset="-122"/>
                <a:ea typeface="微软雅黑" panose="020B0503020204020204" charset="-122"/>
              </a:rPr>
              <a:t>Background and Significance </a:t>
            </a:r>
          </a:p>
        </p:txBody>
      </p:sp>
      <p:sp>
        <p:nvSpPr>
          <p:cNvPr id="8" name="椭圆 1">
            <a:extLst>
              <a:ext uri="{FF2B5EF4-FFF2-40B4-BE49-F238E27FC236}">
                <a16:creationId xmlns:a16="http://schemas.microsoft.com/office/drawing/2014/main" id="{80F9B484-4BD2-BD9D-FE9C-AE1BE447CF53}"/>
              </a:ext>
            </a:extLst>
          </p:cNvPr>
          <p:cNvSpPr>
            <a:spLocks noChangeArrowheads="1"/>
          </p:cNvSpPr>
          <p:nvPr/>
        </p:nvSpPr>
        <p:spPr bwMode="auto">
          <a:xfrm>
            <a:off x="3183089" y="3181878"/>
            <a:ext cx="727831" cy="727831"/>
          </a:xfrm>
          <a:prstGeom prst="roundRect">
            <a:avLst/>
          </a:prstGeom>
          <a:solidFill>
            <a:srgbClr val="002F7C"/>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zh-CN" altLang="en-US" sz="2000">
              <a:solidFill>
                <a:srgbClr val="43A13A"/>
              </a:solidFill>
            </a:endParaRPr>
          </a:p>
        </p:txBody>
      </p:sp>
      <p:sp>
        <p:nvSpPr>
          <p:cNvPr id="9" name="TextBox 32">
            <a:extLst>
              <a:ext uri="{FF2B5EF4-FFF2-40B4-BE49-F238E27FC236}">
                <a16:creationId xmlns:a16="http://schemas.microsoft.com/office/drawing/2014/main" id="{69623025-CAEB-CDA4-790C-7FDE8565FD4F}"/>
              </a:ext>
            </a:extLst>
          </p:cNvPr>
          <p:cNvSpPr txBox="1">
            <a:spLocks noChangeArrowheads="1"/>
          </p:cNvSpPr>
          <p:nvPr/>
        </p:nvSpPr>
        <p:spPr bwMode="auto">
          <a:xfrm>
            <a:off x="3246282" y="3260053"/>
            <a:ext cx="6014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200" dirty="0">
                <a:solidFill>
                  <a:schemeClr val="bg1"/>
                </a:solidFill>
                <a:ea typeface="微软雅黑" panose="020B0503020204020204" charset="-122"/>
              </a:rPr>
              <a:t>03</a:t>
            </a:r>
          </a:p>
        </p:txBody>
      </p:sp>
      <p:sp>
        <p:nvSpPr>
          <p:cNvPr id="10" name="矩形 9">
            <a:extLst>
              <a:ext uri="{FF2B5EF4-FFF2-40B4-BE49-F238E27FC236}">
                <a16:creationId xmlns:a16="http://schemas.microsoft.com/office/drawing/2014/main" id="{E6AB5A8B-5B1C-9BCC-274E-029D86AEB519}"/>
              </a:ext>
            </a:extLst>
          </p:cNvPr>
          <p:cNvSpPr/>
          <p:nvPr/>
        </p:nvSpPr>
        <p:spPr>
          <a:xfrm>
            <a:off x="3941687" y="3405405"/>
            <a:ext cx="3598596" cy="338554"/>
          </a:xfrm>
          <a:prstGeom prst="rect">
            <a:avLst/>
          </a:prstGeom>
        </p:spPr>
        <p:txBody>
          <a:bodyPr wrap="square">
            <a:spAutoFit/>
          </a:bodyPr>
          <a:lstStyle/>
          <a:p>
            <a:pPr>
              <a:spcBef>
                <a:spcPct val="0"/>
              </a:spcBef>
            </a:pPr>
            <a:r>
              <a:rPr lang="en-US" altLang="zh-CN" sz="1600" b="1" dirty="0">
                <a:solidFill>
                  <a:schemeClr val="tx1">
                    <a:lumMod val="85000"/>
                    <a:lumOff val="15000"/>
                  </a:schemeClr>
                </a:solidFill>
                <a:latin typeface="微软雅黑" panose="020B0503020204020204" charset="-122"/>
                <a:ea typeface="微软雅黑" panose="020B0503020204020204" charset="-122"/>
              </a:rPr>
              <a:t>Multi-source Data Construction</a:t>
            </a:r>
          </a:p>
        </p:txBody>
      </p:sp>
      <p:sp>
        <p:nvSpPr>
          <p:cNvPr id="12" name="椭圆 1">
            <a:extLst>
              <a:ext uri="{FF2B5EF4-FFF2-40B4-BE49-F238E27FC236}">
                <a16:creationId xmlns:a16="http://schemas.microsoft.com/office/drawing/2014/main" id="{E98D29C9-CEAE-9265-E5F5-647C66A4906E}"/>
              </a:ext>
            </a:extLst>
          </p:cNvPr>
          <p:cNvSpPr>
            <a:spLocks noChangeArrowheads="1"/>
          </p:cNvSpPr>
          <p:nvPr/>
        </p:nvSpPr>
        <p:spPr bwMode="auto">
          <a:xfrm>
            <a:off x="7443026" y="1690814"/>
            <a:ext cx="727831" cy="727831"/>
          </a:xfrm>
          <a:prstGeom prst="roundRect">
            <a:avLst/>
          </a:prstGeom>
          <a:solidFill>
            <a:srgbClr val="002F7C"/>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zh-CN" altLang="en-US" sz="2000">
              <a:solidFill>
                <a:srgbClr val="43A13A"/>
              </a:solidFill>
            </a:endParaRPr>
          </a:p>
        </p:txBody>
      </p:sp>
      <p:sp>
        <p:nvSpPr>
          <p:cNvPr id="13" name="TextBox 32">
            <a:extLst>
              <a:ext uri="{FF2B5EF4-FFF2-40B4-BE49-F238E27FC236}">
                <a16:creationId xmlns:a16="http://schemas.microsoft.com/office/drawing/2014/main" id="{B91BC5BA-BA87-8977-1F48-18D60905BFAE}"/>
              </a:ext>
            </a:extLst>
          </p:cNvPr>
          <p:cNvSpPr txBox="1">
            <a:spLocks noChangeArrowheads="1"/>
          </p:cNvSpPr>
          <p:nvPr/>
        </p:nvSpPr>
        <p:spPr bwMode="auto">
          <a:xfrm>
            <a:off x="7506219" y="1768989"/>
            <a:ext cx="6014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200" dirty="0">
                <a:solidFill>
                  <a:schemeClr val="bg1"/>
                </a:solidFill>
                <a:ea typeface="微软雅黑" panose="020B0503020204020204" charset="-122"/>
              </a:rPr>
              <a:t>02</a:t>
            </a:r>
          </a:p>
        </p:txBody>
      </p:sp>
      <p:sp>
        <p:nvSpPr>
          <p:cNvPr id="14" name="矩形 13">
            <a:extLst>
              <a:ext uri="{FF2B5EF4-FFF2-40B4-BE49-F238E27FC236}">
                <a16:creationId xmlns:a16="http://schemas.microsoft.com/office/drawing/2014/main" id="{43FF418A-DF4A-BA25-6888-7E849477A667}"/>
              </a:ext>
            </a:extLst>
          </p:cNvPr>
          <p:cNvSpPr/>
          <p:nvPr/>
        </p:nvSpPr>
        <p:spPr>
          <a:xfrm>
            <a:off x="8234050" y="1885452"/>
            <a:ext cx="4340484" cy="338554"/>
          </a:xfrm>
          <a:prstGeom prst="rect">
            <a:avLst/>
          </a:prstGeom>
        </p:spPr>
        <p:txBody>
          <a:bodyPr wrap="square">
            <a:spAutoFit/>
          </a:bodyPr>
          <a:lstStyle/>
          <a:p>
            <a:pPr>
              <a:spcBef>
                <a:spcPct val="0"/>
              </a:spcBef>
            </a:pPr>
            <a:r>
              <a:rPr lang="en-US" altLang="zh-CN" sz="1600" b="1" dirty="0">
                <a:solidFill>
                  <a:schemeClr val="tx1">
                    <a:lumMod val="85000"/>
                    <a:lumOff val="15000"/>
                  </a:schemeClr>
                </a:solidFill>
                <a:latin typeface="微软雅黑" panose="020B0503020204020204" charset="-122"/>
                <a:ea typeface="微软雅黑" panose="020B0503020204020204" charset="-122"/>
              </a:rPr>
              <a:t>Prediction Objective and Framework</a:t>
            </a:r>
          </a:p>
        </p:txBody>
      </p:sp>
      <p:sp>
        <p:nvSpPr>
          <p:cNvPr id="16" name="椭圆 1">
            <a:extLst>
              <a:ext uri="{FF2B5EF4-FFF2-40B4-BE49-F238E27FC236}">
                <a16:creationId xmlns:a16="http://schemas.microsoft.com/office/drawing/2014/main" id="{021D2347-F79F-AA9A-B6EC-A16432CC8F95}"/>
              </a:ext>
            </a:extLst>
          </p:cNvPr>
          <p:cNvSpPr>
            <a:spLocks noChangeArrowheads="1"/>
          </p:cNvSpPr>
          <p:nvPr/>
        </p:nvSpPr>
        <p:spPr bwMode="auto">
          <a:xfrm>
            <a:off x="7443026" y="3181878"/>
            <a:ext cx="727831" cy="727831"/>
          </a:xfrm>
          <a:prstGeom prst="roundRect">
            <a:avLst/>
          </a:prstGeom>
          <a:solidFill>
            <a:srgbClr val="CFA57C"/>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zh-CN" altLang="en-US" sz="2000">
              <a:solidFill>
                <a:srgbClr val="43A13A"/>
              </a:solidFill>
            </a:endParaRPr>
          </a:p>
        </p:txBody>
      </p:sp>
      <p:sp>
        <p:nvSpPr>
          <p:cNvPr id="17" name="矩形 16">
            <a:extLst>
              <a:ext uri="{FF2B5EF4-FFF2-40B4-BE49-F238E27FC236}">
                <a16:creationId xmlns:a16="http://schemas.microsoft.com/office/drawing/2014/main" id="{FE59574D-834F-8418-B8AA-4ACEF0108C92}"/>
              </a:ext>
            </a:extLst>
          </p:cNvPr>
          <p:cNvSpPr/>
          <p:nvPr/>
        </p:nvSpPr>
        <p:spPr>
          <a:xfrm>
            <a:off x="8234050" y="3391904"/>
            <a:ext cx="3415422" cy="338554"/>
          </a:xfrm>
          <a:prstGeom prst="rect">
            <a:avLst/>
          </a:prstGeom>
        </p:spPr>
        <p:txBody>
          <a:bodyPr wrap="none">
            <a:spAutoFit/>
          </a:bodyPr>
          <a:lstStyle/>
          <a:p>
            <a:pPr>
              <a:spcBef>
                <a:spcPct val="0"/>
              </a:spcBef>
            </a:pPr>
            <a:r>
              <a:rPr lang="en-US" altLang="zh-CN" sz="1600" b="1" dirty="0">
                <a:solidFill>
                  <a:schemeClr val="tx1">
                    <a:lumMod val="85000"/>
                    <a:lumOff val="15000"/>
                  </a:schemeClr>
                </a:solidFill>
                <a:latin typeface="微软雅黑" panose="020B0503020204020204" charset="-122"/>
                <a:ea typeface="微软雅黑" panose="020B0503020204020204" charset="-122"/>
              </a:rPr>
              <a:t>Model Design and Experiments</a:t>
            </a:r>
          </a:p>
        </p:txBody>
      </p:sp>
      <p:sp>
        <p:nvSpPr>
          <p:cNvPr id="19" name="TextBox 32">
            <a:extLst>
              <a:ext uri="{FF2B5EF4-FFF2-40B4-BE49-F238E27FC236}">
                <a16:creationId xmlns:a16="http://schemas.microsoft.com/office/drawing/2014/main" id="{AF483A0D-1924-AC86-A4C5-C94934C91DA7}"/>
              </a:ext>
            </a:extLst>
          </p:cNvPr>
          <p:cNvSpPr txBox="1">
            <a:spLocks noChangeArrowheads="1"/>
          </p:cNvSpPr>
          <p:nvPr/>
        </p:nvSpPr>
        <p:spPr bwMode="auto">
          <a:xfrm>
            <a:off x="7507038" y="3274658"/>
            <a:ext cx="59436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200" dirty="0">
                <a:solidFill>
                  <a:schemeClr val="bg1"/>
                </a:solidFill>
                <a:ea typeface="微软雅黑" panose="020B0503020204020204" charset="-122"/>
              </a:rPr>
              <a:t>04</a:t>
            </a:r>
          </a:p>
        </p:txBody>
      </p:sp>
      <p:sp>
        <p:nvSpPr>
          <p:cNvPr id="20" name="椭圆 1">
            <a:extLst>
              <a:ext uri="{FF2B5EF4-FFF2-40B4-BE49-F238E27FC236}">
                <a16:creationId xmlns:a16="http://schemas.microsoft.com/office/drawing/2014/main" id="{C7D98D4A-E585-BC41-9400-CB0C16780EDD}"/>
              </a:ext>
            </a:extLst>
          </p:cNvPr>
          <p:cNvSpPr>
            <a:spLocks noChangeArrowheads="1"/>
          </p:cNvSpPr>
          <p:nvPr/>
        </p:nvSpPr>
        <p:spPr bwMode="auto">
          <a:xfrm>
            <a:off x="3188538" y="4658745"/>
            <a:ext cx="727831" cy="727831"/>
          </a:xfrm>
          <a:prstGeom prst="roundRect">
            <a:avLst/>
          </a:prstGeom>
          <a:solidFill>
            <a:srgbClr val="CFA57C"/>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zh-CN" altLang="en-US" sz="2000">
              <a:solidFill>
                <a:srgbClr val="43A13A"/>
              </a:solidFill>
            </a:endParaRPr>
          </a:p>
        </p:txBody>
      </p:sp>
      <p:sp>
        <p:nvSpPr>
          <p:cNvPr id="21" name="TextBox 32">
            <a:extLst>
              <a:ext uri="{FF2B5EF4-FFF2-40B4-BE49-F238E27FC236}">
                <a16:creationId xmlns:a16="http://schemas.microsoft.com/office/drawing/2014/main" id="{3D9C68EF-A13E-B759-9FCB-62892587D3FE}"/>
              </a:ext>
            </a:extLst>
          </p:cNvPr>
          <p:cNvSpPr txBox="1">
            <a:spLocks noChangeArrowheads="1"/>
          </p:cNvSpPr>
          <p:nvPr/>
        </p:nvSpPr>
        <p:spPr bwMode="auto">
          <a:xfrm>
            <a:off x="3252550" y="4751525"/>
            <a:ext cx="6014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200" dirty="0">
                <a:solidFill>
                  <a:schemeClr val="bg1"/>
                </a:solidFill>
                <a:ea typeface="微软雅黑" panose="020B0503020204020204" charset="-122"/>
              </a:rPr>
              <a:t>05</a:t>
            </a:r>
          </a:p>
        </p:txBody>
      </p:sp>
      <p:sp>
        <p:nvSpPr>
          <p:cNvPr id="22" name="矩形 21">
            <a:extLst>
              <a:ext uri="{FF2B5EF4-FFF2-40B4-BE49-F238E27FC236}">
                <a16:creationId xmlns:a16="http://schemas.microsoft.com/office/drawing/2014/main" id="{D6139668-6130-FD19-41F2-0854582059B1}"/>
              </a:ext>
            </a:extLst>
          </p:cNvPr>
          <p:cNvSpPr/>
          <p:nvPr/>
        </p:nvSpPr>
        <p:spPr>
          <a:xfrm>
            <a:off x="3974113" y="4874635"/>
            <a:ext cx="1319592" cy="338554"/>
          </a:xfrm>
          <a:prstGeom prst="rect">
            <a:avLst/>
          </a:prstGeom>
        </p:spPr>
        <p:txBody>
          <a:bodyPr wrap="none">
            <a:spAutoFit/>
          </a:bodyPr>
          <a:lstStyle/>
          <a:p>
            <a:pPr>
              <a:spcBef>
                <a:spcPct val="0"/>
              </a:spcBef>
            </a:pPr>
            <a:r>
              <a:rPr lang="en-US" altLang="zh-CN" sz="1600" b="1" dirty="0">
                <a:solidFill>
                  <a:schemeClr val="tx1">
                    <a:lumMod val="85000"/>
                    <a:lumOff val="15000"/>
                  </a:schemeClr>
                </a:solidFill>
                <a:latin typeface="微软雅黑" panose="020B0503020204020204" charset="-122"/>
                <a:ea typeface="微软雅黑" panose="020B0503020204020204" charset="-122"/>
              </a:rPr>
              <a:t>Conclusion</a:t>
            </a:r>
          </a:p>
        </p:txBody>
      </p:sp>
      <p:sp>
        <p:nvSpPr>
          <p:cNvPr id="24" name="矩形 23">
            <a:extLst>
              <a:ext uri="{FF2B5EF4-FFF2-40B4-BE49-F238E27FC236}">
                <a16:creationId xmlns:a16="http://schemas.microsoft.com/office/drawing/2014/main" id="{D40F1A4B-6A20-8CA0-9403-46F609CA6A2F}"/>
              </a:ext>
            </a:extLst>
          </p:cNvPr>
          <p:cNvSpPr/>
          <p:nvPr/>
        </p:nvSpPr>
        <p:spPr>
          <a:xfrm>
            <a:off x="1196257" y="1925448"/>
            <a:ext cx="1205230" cy="2576195"/>
          </a:xfrm>
          <a:prstGeom prst="rect">
            <a:avLst/>
          </a:prstGeom>
          <a:solidFill>
            <a:srgbClr val="002F7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D3894C76-542B-623E-87FC-A3596EF723BF}"/>
              </a:ext>
            </a:extLst>
          </p:cNvPr>
          <p:cNvSpPr/>
          <p:nvPr/>
        </p:nvSpPr>
        <p:spPr>
          <a:xfrm>
            <a:off x="627297" y="1265683"/>
            <a:ext cx="1554480" cy="2698115"/>
          </a:xfrm>
          <a:prstGeom prst="rect">
            <a:avLst/>
          </a:prstGeom>
          <a:solidFill>
            <a:srgbClr val="CFA57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 Box 3">
            <a:extLst>
              <a:ext uri="{FF2B5EF4-FFF2-40B4-BE49-F238E27FC236}">
                <a16:creationId xmlns:a16="http://schemas.microsoft.com/office/drawing/2014/main" id="{DBB53C10-2D4F-6F99-0464-C8135883B275}"/>
              </a:ext>
            </a:extLst>
          </p:cNvPr>
          <p:cNvSpPr>
            <a:spLocks noChangeArrowheads="1"/>
          </p:cNvSpPr>
          <p:nvPr/>
        </p:nvSpPr>
        <p:spPr bwMode="auto">
          <a:xfrm>
            <a:off x="627297" y="2405939"/>
            <a:ext cx="1554480" cy="523220"/>
          </a:xfrm>
          <a:prstGeom prst="rect">
            <a:avLst/>
          </a:prstGeom>
        </p:spPr>
        <p:txBody>
          <a:bodyPr wrap="square">
            <a:spAutoFit/>
          </a:bodyPr>
          <a:lstStyle/>
          <a:p>
            <a:pPr algn="ctr">
              <a:spcBef>
                <a:spcPct val="0"/>
              </a:spcBef>
            </a:pPr>
            <a:r>
              <a:rPr lang="en-US" altLang="zh-CN" sz="2800" dirty="0">
                <a:solidFill>
                  <a:schemeClr val="bg1"/>
                </a:solidFill>
                <a:latin typeface="微软雅黑" panose="020B0503020204020204" charset="-122"/>
                <a:ea typeface="微软雅黑" panose="020B0503020204020204" charset="-122"/>
                <a:sym typeface="Calibri" panose="020F0502020204030204" charset="0"/>
              </a:rPr>
              <a:t>Content</a:t>
            </a:r>
            <a:endParaRPr lang="zh-CN" altLang="en-US" sz="2800" dirty="0">
              <a:solidFill>
                <a:schemeClr val="bg1"/>
              </a:solidFill>
              <a:latin typeface="微软雅黑" panose="020B0503020204020204" charset="-122"/>
              <a:ea typeface="微软雅黑" panose="020B0503020204020204" charset="-122"/>
              <a:sym typeface="Calibri" panose="020F0502020204030204" charset="0"/>
            </a:endParaRPr>
          </a:p>
        </p:txBody>
      </p:sp>
    </p:spTree>
    <p:extLst>
      <p:ext uri="{BB962C8B-B14F-4D97-AF65-F5344CB8AC3E}">
        <p14:creationId xmlns:p14="http://schemas.microsoft.com/office/powerpoint/2010/main" val="3523794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63D63-CF35-3E6C-2758-90EF248A4D65}"/>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9D609023-C83E-B4C6-70CA-9FA2C816D87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1060" y="2078083"/>
            <a:ext cx="3992594" cy="2995737"/>
          </a:xfrm>
          <a:prstGeom prst="rect">
            <a:avLst/>
          </a:prstGeom>
          <a:noFill/>
          <a:ln>
            <a:noFill/>
          </a:ln>
        </p:spPr>
      </p:pic>
      <p:pic>
        <p:nvPicPr>
          <p:cNvPr id="4" name="图片 3">
            <a:extLst>
              <a:ext uri="{FF2B5EF4-FFF2-40B4-BE49-F238E27FC236}">
                <a16:creationId xmlns:a16="http://schemas.microsoft.com/office/drawing/2014/main" id="{8D4FB7A1-8993-4719-DA9F-D38572B46BB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10343" y="2105671"/>
            <a:ext cx="3957532" cy="2968149"/>
          </a:xfrm>
          <a:prstGeom prst="rect">
            <a:avLst/>
          </a:prstGeom>
          <a:noFill/>
          <a:ln>
            <a:noFill/>
          </a:ln>
        </p:spPr>
      </p:pic>
      <p:sp>
        <p:nvSpPr>
          <p:cNvPr id="6" name="文本框 5">
            <a:extLst>
              <a:ext uri="{FF2B5EF4-FFF2-40B4-BE49-F238E27FC236}">
                <a16:creationId xmlns:a16="http://schemas.microsoft.com/office/drawing/2014/main" id="{59EB18B0-99CE-F113-BAAC-6F6337181FD4}"/>
              </a:ext>
            </a:extLst>
          </p:cNvPr>
          <p:cNvSpPr txBox="1"/>
          <p:nvPr/>
        </p:nvSpPr>
        <p:spPr>
          <a:xfrm>
            <a:off x="2959099" y="1807217"/>
            <a:ext cx="1667705" cy="261610"/>
          </a:xfrm>
          <a:prstGeom prst="rect">
            <a:avLst/>
          </a:prstGeom>
          <a:noFill/>
        </p:spPr>
        <p:txBody>
          <a:bodyPr wrap="square">
            <a:spAutoFit/>
          </a:bodyPr>
          <a:lstStyle/>
          <a:p>
            <a:r>
              <a:rPr lang="en-US" altLang="zh-CN" sz="1100" b="1" dirty="0">
                <a:ea typeface="微软雅黑" panose="020B0503020204020204" pitchFamily="34" charset="-122"/>
                <a:cs typeface="Times New Roman" panose="02020603050405020304" pitchFamily="18" charset="0"/>
              </a:rPr>
              <a:t>Encoder Layer 1</a:t>
            </a:r>
            <a:endParaRPr lang="zh-CN" altLang="en-US" sz="1100" b="1" dirty="0">
              <a:ea typeface="微软雅黑" panose="020B0503020204020204" pitchFamily="34" charset="-122"/>
            </a:endParaRPr>
          </a:p>
        </p:txBody>
      </p:sp>
      <p:sp>
        <p:nvSpPr>
          <p:cNvPr id="7" name="文本框 6">
            <a:extLst>
              <a:ext uri="{FF2B5EF4-FFF2-40B4-BE49-F238E27FC236}">
                <a16:creationId xmlns:a16="http://schemas.microsoft.com/office/drawing/2014/main" id="{BEDF5F76-9ABA-2CAE-8082-CC838684E337}"/>
              </a:ext>
            </a:extLst>
          </p:cNvPr>
          <p:cNvSpPr txBox="1"/>
          <p:nvPr/>
        </p:nvSpPr>
        <p:spPr>
          <a:xfrm>
            <a:off x="7641992" y="1844061"/>
            <a:ext cx="1667705" cy="261610"/>
          </a:xfrm>
          <a:prstGeom prst="rect">
            <a:avLst/>
          </a:prstGeom>
          <a:noFill/>
        </p:spPr>
        <p:txBody>
          <a:bodyPr wrap="square">
            <a:spAutoFit/>
          </a:bodyPr>
          <a:lstStyle/>
          <a:p>
            <a:r>
              <a:rPr lang="en-US" altLang="zh-CN" sz="1100" b="1" dirty="0">
                <a:ea typeface="微软雅黑" panose="020B0503020204020204" pitchFamily="34" charset="-122"/>
                <a:cs typeface="Times New Roman" panose="02020603050405020304" pitchFamily="18" charset="0"/>
              </a:rPr>
              <a:t>Encoder Layer 2</a:t>
            </a:r>
            <a:endParaRPr lang="zh-CN" altLang="en-US" sz="1100" b="1" dirty="0">
              <a:ea typeface="微软雅黑" panose="020B0503020204020204" pitchFamily="34" charset="-122"/>
            </a:endParaRPr>
          </a:p>
        </p:txBody>
      </p:sp>
      <p:sp>
        <p:nvSpPr>
          <p:cNvPr id="8" name="文本框 7">
            <a:extLst>
              <a:ext uri="{FF2B5EF4-FFF2-40B4-BE49-F238E27FC236}">
                <a16:creationId xmlns:a16="http://schemas.microsoft.com/office/drawing/2014/main" id="{302EF2EB-9ED9-0E16-DE5A-4B21FDBC3969}"/>
              </a:ext>
            </a:extLst>
          </p:cNvPr>
          <p:cNvSpPr txBox="1"/>
          <p:nvPr/>
        </p:nvSpPr>
        <p:spPr>
          <a:xfrm>
            <a:off x="2959099" y="1241884"/>
            <a:ext cx="5804412" cy="461665"/>
          </a:xfrm>
          <a:prstGeom prst="rect">
            <a:avLst/>
          </a:prstGeom>
          <a:noFill/>
        </p:spPr>
        <p:txBody>
          <a:bodyPr wrap="square">
            <a:spAutoFit/>
          </a:bodyPr>
          <a:lstStyle/>
          <a:p>
            <a:r>
              <a:rPr lang="en-US" altLang="zh-CN" sz="1200" kern="100" dirty="0">
                <a:effectLst/>
                <a:ea typeface="微软雅黑 Light" panose="020B0502040204020203" pitchFamily="34" charset="-122"/>
                <a:cs typeface="Times New Roman" panose="02020603050405020304" pitchFamily="18" charset="0"/>
              </a:rPr>
              <a:t>        Based on the attention weight matrices from the custom Transformer module, the attention relationships between time steps in the input sequence were visualized.</a:t>
            </a:r>
            <a:endParaRPr lang="zh-CN" altLang="en-US" sz="1200" dirty="0">
              <a:ea typeface="微软雅黑 Light" panose="020B0502040204020203" pitchFamily="34" charset="-122"/>
            </a:endParaRPr>
          </a:p>
        </p:txBody>
      </p:sp>
      <p:sp>
        <p:nvSpPr>
          <p:cNvPr id="9" name="文本框 8">
            <a:extLst>
              <a:ext uri="{FF2B5EF4-FFF2-40B4-BE49-F238E27FC236}">
                <a16:creationId xmlns:a16="http://schemas.microsoft.com/office/drawing/2014/main" id="{DFFFD466-B0F3-08B1-6F92-A0CB30AB2A06}"/>
              </a:ext>
            </a:extLst>
          </p:cNvPr>
          <p:cNvSpPr txBox="1"/>
          <p:nvPr/>
        </p:nvSpPr>
        <p:spPr>
          <a:xfrm>
            <a:off x="2001198" y="5143795"/>
            <a:ext cx="3086303" cy="1225785"/>
          </a:xfrm>
          <a:prstGeom prst="rect">
            <a:avLst/>
          </a:prstGeom>
          <a:noFill/>
        </p:spPr>
        <p:txBody>
          <a:bodyPr wrap="square">
            <a:spAutoFit/>
          </a:bodyPr>
          <a:lstStyle/>
          <a:p>
            <a:pPr indent="266700" algn="just">
              <a:lnSpc>
                <a:spcPts val="1800"/>
              </a:lnSpc>
              <a:buNone/>
            </a:pPr>
            <a:r>
              <a:rPr lang="en-US" altLang="zh-CN" sz="1100" dirty="0"/>
              <a:t>The attention weights in the first layer are </a:t>
            </a:r>
            <a:r>
              <a:rPr lang="en-US" altLang="zh-CN" sz="1100" b="1" dirty="0"/>
              <a:t>generally dispersed</a:t>
            </a:r>
            <a:r>
              <a:rPr lang="en-US" altLang="zh-CN" sz="1100" dirty="0"/>
              <a:t>, indicating that the shallow layers are still capturing information and extracting coarse-grained features, without yet learning stable temporal dependencies.</a:t>
            </a:r>
            <a:endParaRPr lang="en-US" altLang="zh-CN" sz="1100" kern="100" dirty="0">
              <a:effectLst/>
              <a:ea typeface="微软雅黑 Light" panose="020B0502040204020203" pitchFamily="34" charset="-122"/>
            </a:endParaRPr>
          </a:p>
        </p:txBody>
      </p:sp>
      <p:sp>
        <p:nvSpPr>
          <p:cNvPr id="10" name="文本框 9">
            <a:extLst>
              <a:ext uri="{FF2B5EF4-FFF2-40B4-BE49-F238E27FC236}">
                <a16:creationId xmlns:a16="http://schemas.microsoft.com/office/drawing/2014/main" id="{DEE2BF65-CEB6-43F2-71A2-E9D65D93EF69}"/>
              </a:ext>
            </a:extLst>
          </p:cNvPr>
          <p:cNvSpPr txBox="1"/>
          <p:nvPr/>
        </p:nvSpPr>
        <p:spPr>
          <a:xfrm>
            <a:off x="6408348" y="5073820"/>
            <a:ext cx="3724921" cy="1226426"/>
          </a:xfrm>
          <a:prstGeom prst="rect">
            <a:avLst/>
          </a:prstGeom>
          <a:noFill/>
        </p:spPr>
        <p:txBody>
          <a:bodyPr wrap="square">
            <a:spAutoFit/>
          </a:bodyPr>
          <a:lstStyle/>
          <a:p>
            <a:pPr indent="266700" algn="just">
              <a:lnSpc>
                <a:spcPts val="1800"/>
              </a:lnSpc>
              <a:buNone/>
            </a:pPr>
            <a:r>
              <a:rPr lang="en-US" altLang="zh-CN" sz="1100" dirty="0"/>
              <a:t>The second layer attention heatmap gradually shows </a:t>
            </a:r>
            <a:r>
              <a:rPr lang="en-US" altLang="zh-CN" sz="1100" b="1" dirty="0"/>
              <a:t>vertical stripe patterns</a:t>
            </a:r>
            <a:r>
              <a:rPr lang="en-US" altLang="zh-CN" sz="1100" dirty="0"/>
              <a:t>, where certain time steps (e.g., columns 4, 29, 35, 57) become focal points attended to by many others. This implies that deeper layers can identify and focus on key moments in the historical trajectory.</a:t>
            </a:r>
            <a:endParaRPr lang="zh-CN" altLang="zh-CN" sz="1100" kern="100" dirty="0">
              <a:ea typeface="微软雅黑 Light" panose="020B0502040204020203" pitchFamily="34" charset="-122"/>
            </a:endParaRPr>
          </a:p>
        </p:txBody>
      </p:sp>
      <p:sp>
        <p:nvSpPr>
          <p:cNvPr id="11" name="矩形 10">
            <a:extLst>
              <a:ext uri="{FF2B5EF4-FFF2-40B4-BE49-F238E27FC236}">
                <a16:creationId xmlns:a16="http://schemas.microsoft.com/office/drawing/2014/main" id="{B8D6B7D6-A3CF-827E-C917-B974D960B8E4}"/>
              </a:ext>
            </a:extLst>
          </p:cNvPr>
          <p:cNvSpPr/>
          <p:nvPr/>
        </p:nvSpPr>
        <p:spPr>
          <a:xfrm>
            <a:off x="515972" y="778180"/>
            <a:ext cx="8793725" cy="338554"/>
          </a:xfrm>
          <a:prstGeom prst="rect">
            <a:avLst/>
          </a:prstGeom>
        </p:spPr>
        <p:txBody>
          <a:bodyPr wrap="square">
            <a:spAutoFit/>
          </a:bodyPr>
          <a:lstStyle/>
          <a:p>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Interpretability Analysis — Trajectory Input (Attention Heatmap) </a:t>
            </a:r>
            <a:endParaRPr lang="zh-CN" altLang="en-US" sz="1600" b="1"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757927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4846A-E759-B897-C464-8F96253CFEF4}"/>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9FAEFFAB-E47E-183F-B348-86BF095FDAC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744" y="2007618"/>
            <a:ext cx="5276850" cy="2654300"/>
          </a:xfrm>
          <a:prstGeom prst="rect">
            <a:avLst/>
          </a:prstGeom>
          <a:noFill/>
          <a:ln>
            <a:noFill/>
          </a:ln>
        </p:spPr>
      </p:pic>
      <p:pic>
        <p:nvPicPr>
          <p:cNvPr id="4" name="图片 3">
            <a:extLst>
              <a:ext uri="{FF2B5EF4-FFF2-40B4-BE49-F238E27FC236}">
                <a16:creationId xmlns:a16="http://schemas.microsoft.com/office/drawing/2014/main" id="{998D38EE-BD27-5B72-2574-BBD61E7EF5F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4666" y="2007618"/>
            <a:ext cx="5270500" cy="2628900"/>
          </a:xfrm>
          <a:prstGeom prst="rect">
            <a:avLst/>
          </a:prstGeom>
          <a:noFill/>
          <a:ln>
            <a:noFill/>
          </a:ln>
        </p:spPr>
      </p:pic>
      <p:sp>
        <p:nvSpPr>
          <p:cNvPr id="8" name="文本框 7">
            <a:extLst>
              <a:ext uri="{FF2B5EF4-FFF2-40B4-BE49-F238E27FC236}">
                <a16:creationId xmlns:a16="http://schemas.microsoft.com/office/drawing/2014/main" id="{B963566E-9821-5071-140D-ABA3DFD0B644}"/>
              </a:ext>
            </a:extLst>
          </p:cNvPr>
          <p:cNvSpPr txBox="1"/>
          <p:nvPr/>
        </p:nvSpPr>
        <p:spPr>
          <a:xfrm>
            <a:off x="2248924" y="1272210"/>
            <a:ext cx="7694151" cy="536685"/>
          </a:xfrm>
          <a:prstGeom prst="rect">
            <a:avLst/>
          </a:prstGeom>
          <a:noFill/>
        </p:spPr>
        <p:txBody>
          <a:bodyPr wrap="square">
            <a:spAutoFit/>
          </a:bodyPr>
          <a:lstStyle/>
          <a:p>
            <a:pPr indent="266700">
              <a:lnSpc>
                <a:spcPts val="1800"/>
              </a:lnSpc>
            </a:pPr>
            <a:r>
              <a:rPr lang="en-US" altLang="zh-CN" sz="1200" dirty="0"/>
              <a:t>For the two image input branches, Grad-CAM (Gradient-weighted Class Activation Mapping) was applied to visualize spatial attention regions in the CNN feature maps, revealing the basis of model decisions on image data.</a:t>
            </a:r>
            <a:endParaRPr lang="en-US" altLang="zh-CN" sz="1200" kern="100" dirty="0">
              <a:effectLst/>
              <a:latin typeface="微软雅黑 Light" panose="020B0502040204020203" pitchFamily="34" charset="-122"/>
              <a:ea typeface="微软雅黑 Light" panose="020B0502040204020203" pitchFamily="34" charset="-122"/>
            </a:endParaRPr>
          </a:p>
        </p:txBody>
      </p:sp>
      <p:sp>
        <p:nvSpPr>
          <p:cNvPr id="9" name="文本框 8">
            <a:extLst>
              <a:ext uri="{FF2B5EF4-FFF2-40B4-BE49-F238E27FC236}">
                <a16:creationId xmlns:a16="http://schemas.microsoft.com/office/drawing/2014/main" id="{6E7A3AD4-C36A-7786-A729-C2F5B0D8258D}"/>
              </a:ext>
            </a:extLst>
          </p:cNvPr>
          <p:cNvSpPr txBox="1"/>
          <p:nvPr/>
        </p:nvSpPr>
        <p:spPr>
          <a:xfrm>
            <a:off x="1025817" y="4850637"/>
            <a:ext cx="3960704" cy="1229183"/>
          </a:xfrm>
          <a:prstGeom prst="rect">
            <a:avLst/>
          </a:prstGeom>
          <a:noFill/>
        </p:spPr>
        <p:txBody>
          <a:bodyPr wrap="square">
            <a:spAutoFit/>
          </a:bodyPr>
          <a:lstStyle/>
          <a:p>
            <a:pPr indent="266700">
              <a:lnSpc>
                <a:spcPts val="1800"/>
              </a:lnSpc>
              <a:buNone/>
            </a:pPr>
            <a:r>
              <a:rPr lang="en-US" altLang="zh-CN" sz="1200" dirty="0"/>
              <a:t>The left heatmap shows the Grad-CAM result on the </a:t>
            </a:r>
            <a:r>
              <a:rPr lang="en-US" altLang="zh-CN" sz="1200" b="1" dirty="0"/>
              <a:t>current airspace situation </a:t>
            </a:r>
            <a:r>
              <a:rPr lang="en-US" altLang="zh-CN" sz="1200" dirty="0"/>
              <a:t>image, with hot regions concentrated in dense areas of other traffic activities. The model tends to focus on congested zones or regions with high conflict risk.</a:t>
            </a:r>
            <a:endParaRPr lang="en-US" altLang="zh-CN" sz="1200" kern="100" dirty="0">
              <a:effectLst/>
              <a:latin typeface="微软雅黑 Light" panose="020B0502040204020203" pitchFamily="34" charset="-122"/>
              <a:ea typeface="微软雅黑 Light" panose="020B0502040204020203" pitchFamily="34" charset="-122"/>
            </a:endParaRPr>
          </a:p>
        </p:txBody>
      </p:sp>
      <p:sp>
        <p:nvSpPr>
          <p:cNvPr id="10" name="文本框 9">
            <a:extLst>
              <a:ext uri="{FF2B5EF4-FFF2-40B4-BE49-F238E27FC236}">
                <a16:creationId xmlns:a16="http://schemas.microsoft.com/office/drawing/2014/main" id="{C687FFC3-0B54-711F-7281-C3382F7A547A}"/>
              </a:ext>
            </a:extLst>
          </p:cNvPr>
          <p:cNvSpPr txBox="1"/>
          <p:nvPr/>
        </p:nvSpPr>
        <p:spPr>
          <a:xfrm>
            <a:off x="7054628" y="4877046"/>
            <a:ext cx="4182409" cy="1229183"/>
          </a:xfrm>
          <a:prstGeom prst="rect">
            <a:avLst/>
          </a:prstGeom>
          <a:noFill/>
        </p:spPr>
        <p:txBody>
          <a:bodyPr wrap="square">
            <a:spAutoFit/>
          </a:bodyPr>
          <a:lstStyle>
            <a:defPPr>
              <a:defRPr lang="zh-CN"/>
            </a:defPPr>
            <a:lvl1pPr indent="266700" algn="just">
              <a:lnSpc>
                <a:spcPts val="1800"/>
              </a:lnSpc>
              <a:buNone/>
              <a:defRPr sz="1200"/>
            </a:lvl1pPr>
          </a:lstStyle>
          <a:p>
            <a:pPr algn="l"/>
            <a:r>
              <a:rPr lang="en-US" altLang="zh-CN" dirty="0"/>
              <a:t>The right heatmap displays Grad-CAM results on the </a:t>
            </a:r>
            <a:r>
              <a:rPr lang="en-US" altLang="zh-CN" b="1" dirty="0"/>
              <a:t>historical trajectory </a:t>
            </a:r>
            <a:r>
              <a:rPr lang="en-US" altLang="zh-CN" dirty="0"/>
              <a:t>image, with hot regions centered around points where the aircraft is about to or currently making heading or speed adjustments, especially near historical maneuver points.</a:t>
            </a:r>
            <a:endParaRPr lang="zh-CN" altLang="en-US" dirty="0"/>
          </a:p>
        </p:txBody>
      </p:sp>
      <p:sp>
        <p:nvSpPr>
          <p:cNvPr id="11" name="矩形 10">
            <a:extLst>
              <a:ext uri="{FF2B5EF4-FFF2-40B4-BE49-F238E27FC236}">
                <a16:creationId xmlns:a16="http://schemas.microsoft.com/office/drawing/2014/main" id="{E6DDD969-AE21-7324-4F8D-2A43FDD1442D}"/>
              </a:ext>
            </a:extLst>
          </p:cNvPr>
          <p:cNvSpPr/>
          <p:nvPr/>
        </p:nvSpPr>
        <p:spPr>
          <a:xfrm>
            <a:off x="515972" y="778180"/>
            <a:ext cx="8793725" cy="338554"/>
          </a:xfrm>
          <a:prstGeom prst="rect">
            <a:avLst/>
          </a:prstGeom>
        </p:spPr>
        <p:txBody>
          <a:bodyPr wrap="square">
            <a:spAutoFit/>
          </a:bodyPr>
          <a:lstStyle/>
          <a:p>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Interpretability Analysis — Image Input (Grad-CAM Heatmap) </a:t>
            </a:r>
            <a:endParaRPr lang="zh-CN" altLang="en-US" sz="1600" b="1"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625716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865-029C-6D3A-9C0E-3FF3B14D1936}"/>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20D102DC-E9FC-827D-E007-BE712E2D01A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1" y="2815400"/>
            <a:ext cx="5069739" cy="3463304"/>
          </a:xfrm>
          <a:prstGeom prst="rect">
            <a:avLst/>
          </a:prstGeom>
          <a:noFill/>
          <a:ln>
            <a:noFill/>
          </a:ln>
        </p:spPr>
      </p:pic>
      <p:pic>
        <p:nvPicPr>
          <p:cNvPr id="4" name="图片 3">
            <a:extLst>
              <a:ext uri="{FF2B5EF4-FFF2-40B4-BE49-F238E27FC236}">
                <a16:creationId xmlns:a16="http://schemas.microsoft.com/office/drawing/2014/main" id="{4F5E5321-D37F-DF1F-2F95-110B188F4DCB}"/>
              </a:ext>
            </a:extLst>
          </p:cNvPr>
          <p:cNvPicPr>
            <a:picLocks noChangeAspect="1"/>
          </p:cNvPicPr>
          <p:nvPr/>
        </p:nvPicPr>
        <p:blipFill>
          <a:blip r:embed="rId3" cstate="print">
            <a:extLst>
              <a:ext uri="{28A0092B-C50C-407E-A947-70E740481C1C}">
                <a14:useLocalDpi xmlns:a14="http://schemas.microsoft.com/office/drawing/2010/main" val="0"/>
              </a:ext>
            </a:extLst>
          </a:blip>
          <a:srcRect l="423"/>
          <a:stretch>
            <a:fillRect/>
          </a:stretch>
        </p:blipFill>
        <p:spPr bwMode="auto">
          <a:xfrm>
            <a:off x="5521318" y="1394778"/>
            <a:ext cx="6533745" cy="2698721"/>
          </a:xfrm>
          <a:prstGeom prst="rect">
            <a:avLst/>
          </a:prstGeom>
          <a:noFill/>
          <a:ln>
            <a:noFill/>
          </a:ln>
        </p:spPr>
      </p:pic>
      <p:sp>
        <p:nvSpPr>
          <p:cNvPr id="5" name="矩形 4">
            <a:extLst>
              <a:ext uri="{FF2B5EF4-FFF2-40B4-BE49-F238E27FC236}">
                <a16:creationId xmlns:a16="http://schemas.microsoft.com/office/drawing/2014/main" id="{EC0DB3A9-9D4B-37F2-335C-98FF3EC15817}"/>
              </a:ext>
            </a:extLst>
          </p:cNvPr>
          <p:cNvSpPr/>
          <p:nvPr/>
        </p:nvSpPr>
        <p:spPr>
          <a:xfrm>
            <a:off x="558930" y="710674"/>
            <a:ext cx="4647745" cy="338554"/>
          </a:xfrm>
          <a:prstGeom prst="rect">
            <a:avLst/>
          </a:prstGeom>
        </p:spPr>
        <p:txBody>
          <a:bodyPr wrap="square">
            <a:spAutoFit/>
          </a:bodyPr>
          <a:lstStyle/>
          <a:p>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Case Study——Single Command Prediction</a:t>
            </a:r>
            <a:endParaRPr lang="zh-CN" altLang="en-US" sz="16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文本框 5">
            <a:extLst>
              <a:ext uri="{FF2B5EF4-FFF2-40B4-BE49-F238E27FC236}">
                <a16:creationId xmlns:a16="http://schemas.microsoft.com/office/drawing/2014/main" id="{98FCCABA-691F-E29E-D812-CDF83B53A3C9}"/>
              </a:ext>
            </a:extLst>
          </p:cNvPr>
          <p:cNvSpPr txBox="1"/>
          <p:nvPr/>
        </p:nvSpPr>
        <p:spPr>
          <a:xfrm>
            <a:off x="398156" y="1066488"/>
            <a:ext cx="4647745" cy="1690847"/>
          </a:xfrm>
          <a:prstGeom prst="rect">
            <a:avLst/>
          </a:prstGeom>
          <a:noFill/>
        </p:spPr>
        <p:txBody>
          <a:bodyPr wrap="square">
            <a:spAutoFit/>
          </a:bodyPr>
          <a:lstStyle/>
          <a:p>
            <a:pPr indent="266700" algn="just">
              <a:lnSpc>
                <a:spcPts val="1800"/>
              </a:lnSpc>
              <a:buNone/>
            </a:pPr>
            <a:r>
              <a:rPr lang="en-US" altLang="zh-CN" sz="1200" dirty="0"/>
              <a:t>A typical prediction example was selected using flight QFA1 to illustrate the speed parameter changes. Around </a:t>
            </a:r>
            <a:r>
              <a:rPr lang="en-US" altLang="zh-CN" sz="1200" b="1" dirty="0"/>
              <a:t>50,789 seconds</a:t>
            </a:r>
            <a:r>
              <a:rPr lang="en-US" altLang="zh-CN" sz="1200" dirty="0"/>
              <a:t>, the ATCO issued a command to reduce the aircraft speed from 250 knots to 220 knots. At approximately </a:t>
            </a:r>
            <a:r>
              <a:rPr lang="en-US" altLang="zh-CN" sz="1200" b="1" dirty="0"/>
              <a:t>50,811 seconds</a:t>
            </a:r>
            <a:r>
              <a:rPr lang="en-US" altLang="zh-CN" sz="1200" dirty="0"/>
              <a:t>, the model successfully identified a corresponding speed maneuver. In the figure, red dots mark the actual command issuance times, while green dots indicate the actual maneuver times.</a:t>
            </a:r>
            <a:endParaRPr lang="zh-CN" altLang="zh-CN" sz="1200" kern="100" dirty="0">
              <a:effectLst/>
              <a:latin typeface="微软雅黑 Light" panose="020B0502040204020203" pitchFamily="34" charset="-122"/>
              <a:ea typeface="微软雅黑 Light" panose="020B0502040204020203" pitchFamily="34" charset="-122"/>
            </a:endParaRPr>
          </a:p>
        </p:txBody>
      </p:sp>
      <p:sp>
        <p:nvSpPr>
          <p:cNvPr id="7" name="文本框 6">
            <a:extLst>
              <a:ext uri="{FF2B5EF4-FFF2-40B4-BE49-F238E27FC236}">
                <a16:creationId xmlns:a16="http://schemas.microsoft.com/office/drawing/2014/main" id="{05E726B2-B6FF-8AE0-682A-7F6F7160085E}"/>
              </a:ext>
            </a:extLst>
          </p:cNvPr>
          <p:cNvSpPr txBox="1"/>
          <p:nvPr/>
        </p:nvSpPr>
        <p:spPr>
          <a:xfrm>
            <a:off x="6175117" y="4225386"/>
            <a:ext cx="5115684" cy="1690847"/>
          </a:xfrm>
          <a:prstGeom prst="rect">
            <a:avLst/>
          </a:prstGeom>
          <a:noFill/>
        </p:spPr>
        <p:txBody>
          <a:bodyPr wrap="square">
            <a:spAutoFit/>
          </a:bodyPr>
          <a:lstStyle/>
          <a:p>
            <a:pPr indent="266700" algn="just">
              <a:lnSpc>
                <a:spcPts val="1800"/>
              </a:lnSpc>
            </a:pPr>
            <a:r>
              <a:rPr lang="en-US" altLang="zh-CN" sz="1200" dirty="0"/>
              <a:t>A timeline visualization of the command lifecycle prediction is shown, including the real voice command (blue), the model-predicted command timing (yellow), and the actual maneuver (green). The model’s inferred temporal relationships closely match the real sequence. </a:t>
            </a:r>
          </a:p>
          <a:p>
            <a:pPr indent="266700" algn="just">
              <a:lnSpc>
                <a:spcPts val="1800"/>
              </a:lnSpc>
            </a:pPr>
            <a:r>
              <a:rPr lang="en-US" altLang="zh-CN" sz="1200" dirty="0"/>
              <a:t>In this example, the predicted command duration differs from the actual voice command by only </a:t>
            </a:r>
            <a:r>
              <a:rPr lang="en-US" altLang="zh-CN" sz="1200" b="1" dirty="0"/>
              <a:t>0.1 seconds</a:t>
            </a:r>
            <a:r>
              <a:rPr lang="en-US" altLang="zh-CN" sz="1200" dirty="0"/>
              <a:t>, demonstrating the model’s strong ability to learn ATCO behavioral patterns.</a:t>
            </a:r>
            <a:endParaRPr lang="zh-CN" altLang="zh-CN" sz="1200" kern="100" dirty="0">
              <a:effectLst/>
              <a:latin typeface="微软雅黑 Light" panose="020B0502040204020203" pitchFamily="34" charset="-122"/>
              <a:ea typeface="微软雅黑 Light" panose="020B0502040204020203" pitchFamily="34" charset="-122"/>
            </a:endParaRPr>
          </a:p>
        </p:txBody>
      </p:sp>
      <p:sp>
        <p:nvSpPr>
          <p:cNvPr id="8" name="文本框 7">
            <a:extLst>
              <a:ext uri="{FF2B5EF4-FFF2-40B4-BE49-F238E27FC236}">
                <a16:creationId xmlns:a16="http://schemas.microsoft.com/office/drawing/2014/main" id="{53164A5D-F219-07B7-1EEA-7C915DFE9195}"/>
              </a:ext>
            </a:extLst>
          </p:cNvPr>
          <p:cNvSpPr txBox="1"/>
          <p:nvPr/>
        </p:nvSpPr>
        <p:spPr>
          <a:xfrm>
            <a:off x="7213462" y="1049228"/>
            <a:ext cx="3728652" cy="261610"/>
          </a:xfrm>
          <a:prstGeom prst="rect">
            <a:avLst/>
          </a:prstGeom>
          <a:noFill/>
        </p:spPr>
        <p:txBody>
          <a:bodyPr wrap="square">
            <a:spAutoFit/>
          </a:bodyPr>
          <a:lstStyle/>
          <a:p>
            <a:r>
              <a:rPr lang="en-US" altLang="zh-CN" sz="1100" kern="100" dirty="0">
                <a:effectLst/>
                <a:latin typeface="微软雅黑" panose="020B0503020204020204" pitchFamily="34" charset="-122"/>
                <a:ea typeface="微软雅黑" panose="020B0503020204020204" pitchFamily="34" charset="-122"/>
                <a:cs typeface="Times New Roman" panose="02020603050405020304" pitchFamily="18" charset="0"/>
              </a:rPr>
              <a:t>Visualization of the predicted command lifecycle</a:t>
            </a:r>
            <a:endParaRPr lang="zh-CN" altLang="en-US" sz="11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89947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BD30C-6A7F-14D2-CD26-035BFEDFA715}"/>
            </a:ext>
          </a:extLst>
        </p:cNvPr>
        <p:cNvGrpSpPr/>
        <p:nvPr/>
      </p:nvGrpSpPr>
      <p:grpSpPr>
        <a:xfrm>
          <a:off x="0" y="0"/>
          <a:ext cx="0" cy="0"/>
          <a:chOff x="0" y="0"/>
          <a:chExt cx="0" cy="0"/>
        </a:xfrm>
      </p:grpSpPr>
      <p:sp>
        <p:nvSpPr>
          <p:cNvPr id="3" name="矩形 2">
            <a:extLst>
              <a:ext uri="{FF2B5EF4-FFF2-40B4-BE49-F238E27FC236}">
                <a16:creationId xmlns:a16="http://schemas.microsoft.com/office/drawing/2014/main" id="{9BA6F7CE-6832-5FA3-F19B-BC33C85793E7}"/>
              </a:ext>
            </a:extLst>
          </p:cNvPr>
          <p:cNvSpPr/>
          <p:nvPr/>
        </p:nvSpPr>
        <p:spPr>
          <a:xfrm>
            <a:off x="558930" y="1016983"/>
            <a:ext cx="7351551" cy="2492990"/>
          </a:xfrm>
          <a:prstGeom prst="rect">
            <a:avLst/>
          </a:prstGeom>
        </p:spPr>
        <p:txBody>
          <a:bodyPr wrap="square">
            <a:spAutoFit/>
          </a:bodyPr>
          <a:lstStyle/>
          <a:p>
            <a:r>
              <a:rPr lang="en-US" altLang="zh-CN" sz="1200" dirty="0"/>
              <a:t>To verify the model’s generalization in multi-target, high-density command scenarios, a</a:t>
            </a:r>
            <a:r>
              <a:rPr lang="en-US" altLang="zh-CN" sz="1200" b="1" dirty="0"/>
              <a:t> 100-second </a:t>
            </a:r>
            <a:r>
              <a:rPr lang="en-US" altLang="zh-CN" sz="1200" dirty="0"/>
              <a:t>continuous high workload segment in the terminal airspace (</a:t>
            </a:r>
            <a:r>
              <a:rPr lang="en-US" altLang="zh-CN" sz="1200" b="1" dirty="0"/>
              <a:t>23,288–23,388 seconds</a:t>
            </a:r>
            <a:r>
              <a:rPr lang="en-US" altLang="zh-CN" sz="1200" dirty="0"/>
              <a:t>) was selected. </a:t>
            </a:r>
          </a:p>
          <a:p>
            <a:endParaRPr lang="en-US" altLang="zh-CN" sz="1200" dirty="0"/>
          </a:p>
          <a:p>
            <a:r>
              <a:rPr lang="en-US" altLang="zh-CN" sz="1200" dirty="0"/>
              <a:t>The right figure shows the airspace trajectory map during this period, with green lines representing flight paths and red dots indicating ATCO voice command events. Multiple command tasks are densely distributed along adjacent flight routes, reflecting a significantly increased ATCO workload.</a:t>
            </a:r>
          </a:p>
          <a:p>
            <a:endParaRPr lang="en-US" altLang="zh-CN" sz="1200" dirty="0"/>
          </a:p>
          <a:p>
            <a:r>
              <a:rPr lang="en-US" altLang="zh-CN" sz="1200" dirty="0"/>
              <a:t>The lower figure illustrates that the model successfully reconstructed the command lifecycles of multiple flights within this time window, including TGW979 (heading 140), SIA827 (heading 230), SIA256 (velocity 250), and SIA631 (flight level 11,000, heading 250). </a:t>
            </a:r>
          </a:p>
          <a:p>
            <a:endParaRPr lang="en-US" altLang="zh-CN" sz="1200" dirty="0"/>
          </a:p>
          <a:p>
            <a:r>
              <a:rPr lang="en-US" altLang="zh-CN" sz="1200" b="1" dirty="0"/>
              <a:t>Even in scenarios with continuous command issuance, the model can accurately associate the timing of each voice command with the corresponding maneuver.</a:t>
            </a:r>
          </a:p>
        </p:txBody>
      </p:sp>
      <p:pic>
        <p:nvPicPr>
          <p:cNvPr id="4" name="图片 3">
            <a:extLst>
              <a:ext uri="{FF2B5EF4-FFF2-40B4-BE49-F238E27FC236}">
                <a16:creationId xmlns:a16="http://schemas.microsoft.com/office/drawing/2014/main" id="{A9C4353E-4488-C2BE-B50D-893869E4B95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6411"/>
          <a:stretch/>
        </p:blipFill>
        <p:spPr bwMode="auto">
          <a:xfrm>
            <a:off x="128871" y="3429000"/>
            <a:ext cx="11934257" cy="2979705"/>
          </a:xfrm>
          <a:prstGeom prst="rect">
            <a:avLst/>
          </a:prstGeom>
          <a:noFill/>
          <a:ln>
            <a:noFill/>
          </a:ln>
        </p:spPr>
      </p:pic>
      <p:pic>
        <p:nvPicPr>
          <p:cNvPr id="5" name="图片 4">
            <a:extLst>
              <a:ext uri="{FF2B5EF4-FFF2-40B4-BE49-F238E27FC236}">
                <a16:creationId xmlns:a16="http://schemas.microsoft.com/office/drawing/2014/main" id="{EAD92970-DD37-EB2B-62E9-2BE9DD22C9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7802" y="765906"/>
            <a:ext cx="3180889" cy="2568457"/>
          </a:xfrm>
          <a:prstGeom prst="rect">
            <a:avLst/>
          </a:prstGeom>
          <a:noFill/>
          <a:ln>
            <a:noFill/>
          </a:ln>
        </p:spPr>
      </p:pic>
      <p:sp>
        <p:nvSpPr>
          <p:cNvPr id="7" name="矩形 6">
            <a:extLst>
              <a:ext uri="{FF2B5EF4-FFF2-40B4-BE49-F238E27FC236}">
                <a16:creationId xmlns:a16="http://schemas.microsoft.com/office/drawing/2014/main" id="{8AD521E8-C786-2432-EAED-34246F6D70C4}"/>
              </a:ext>
            </a:extLst>
          </p:cNvPr>
          <p:cNvSpPr/>
          <p:nvPr/>
        </p:nvSpPr>
        <p:spPr>
          <a:xfrm>
            <a:off x="558930" y="678429"/>
            <a:ext cx="4647745" cy="338554"/>
          </a:xfrm>
          <a:prstGeom prst="rect">
            <a:avLst/>
          </a:prstGeom>
        </p:spPr>
        <p:txBody>
          <a:bodyPr wrap="square">
            <a:spAutoFit/>
          </a:bodyPr>
          <a:lstStyle/>
          <a:p>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Case Study——Multi-Command Prediction</a:t>
            </a:r>
            <a:endParaRPr lang="zh-CN" altLang="en-US" sz="1600" b="1"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145883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325C0-D15E-1ABD-0CFA-FF995D25714F}"/>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311CEB81-4CBD-3DC8-6FC5-1BDD95D25A60}"/>
              </a:ext>
            </a:extLst>
          </p:cNvPr>
          <p:cNvSpPr txBox="1"/>
          <p:nvPr/>
        </p:nvSpPr>
        <p:spPr>
          <a:xfrm>
            <a:off x="391229" y="733188"/>
            <a:ext cx="4616492" cy="400110"/>
          </a:xfrm>
          <a:prstGeom prst="rect">
            <a:avLst/>
          </a:prstGeom>
          <a:noFill/>
        </p:spPr>
        <p:txBody>
          <a:bodyPr wrap="square">
            <a:spAutoFit/>
          </a:bodyPr>
          <a:lstStyle/>
          <a:p>
            <a:pPr>
              <a:spcBef>
                <a:spcPct val="0"/>
              </a:spcBef>
            </a:pPr>
            <a:r>
              <a:rPr lang="en-US" altLang="zh-CN" sz="2000" b="1" dirty="0">
                <a:solidFill>
                  <a:schemeClr val="tx1">
                    <a:lumMod val="85000"/>
                    <a:lumOff val="15000"/>
                  </a:schemeClr>
                </a:solidFill>
                <a:latin typeface="Times New Roman" panose="02020603050405020304" pitchFamily="18" charset="0"/>
                <a:ea typeface="Tahoma" panose="020B0604030504040204" pitchFamily="34" charset="0"/>
                <a:cs typeface="Times New Roman" panose="02020603050405020304" pitchFamily="18" charset="0"/>
              </a:rPr>
              <a:t>5</a:t>
            </a:r>
            <a:r>
              <a:rPr lang="zh-CN" altLang="en-US" sz="2000" b="1" dirty="0">
                <a:solidFill>
                  <a:schemeClr val="tx1">
                    <a:lumMod val="85000"/>
                    <a:lumOff val="15000"/>
                  </a:schemeClr>
                </a:solidFill>
                <a:latin typeface="Times New Roman" panose="02020603050405020304" pitchFamily="18" charset="0"/>
                <a:ea typeface="Tahoma" panose="020B0604030504040204" pitchFamily="34" charset="0"/>
                <a:cs typeface="Times New Roman" panose="02020603050405020304" pitchFamily="18" charset="0"/>
              </a:rPr>
              <a:t>、</a:t>
            </a:r>
            <a:r>
              <a:rPr lang="en-US" altLang="zh-CN" sz="2000" b="1" dirty="0">
                <a:solidFill>
                  <a:schemeClr val="tx1">
                    <a:lumMod val="85000"/>
                    <a:lumOff val="15000"/>
                  </a:schemeClr>
                </a:solidFill>
                <a:latin typeface="Times New Roman" panose="02020603050405020304" pitchFamily="18" charset="0"/>
                <a:ea typeface="Tahoma" panose="020B0604030504040204" pitchFamily="34" charset="0"/>
                <a:cs typeface="Times New Roman" panose="02020603050405020304" pitchFamily="18" charset="0"/>
              </a:rPr>
              <a:t>Conclusion</a:t>
            </a:r>
          </a:p>
        </p:txBody>
      </p:sp>
      <p:sp>
        <p:nvSpPr>
          <p:cNvPr id="3" name="文本框 2">
            <a:extLst>
              <a:ext uri="{FF2B5EF4-FFF2-40B4-BE49-F238E27FC236}">
                <a16:creationId xmlns:a16="http://schemas.microsoft.com/office/drawing/2014/main" id="{B34C518C-106D-337B-AA4B-D5777FA2A5E7}"/>
              </a:ext>
            </a:extLst>
          </p:cNvPr>
          <p:cNvSpPr txBox="1"/>
          <p:nvPr/>
        </p:nvSpPr>
        <p:spPr>
          <a:xfrm>
            <a:off x="391229" y="1400603"/>
            <a:ext cx="6580304" cy="4154984"/>
          </a:xfrm>
          <a:prstGeom prst="rect">
            <a:avLst/>
          </a:prstGeom>
          <a:noFill/>
        </p:spPr>
        <p:txBody>
          <a:bodyPr wrap="square">
            <a:spAutoFit/>
          </a:bodyPr>
          <a:lstStyle/>
          <a:p>
            <a:r>
              <a:rPr lang="en-US" altLang="zh-CN" sz="1200" dirty="0"/>
              <a:t>This study proposes </a:t>
            </a:r>
            <a:r>
              <a:rPr lang="en-US" altLang="zh-CN" sz="1200" b="1" dirty="0"/>
              <a:t>a multimodal deep learning framework that integrates structured data, historical trajectory sequences, and image-based airspace context</a:t>
            </a:r>
            <a:r>
              <a:rPr lang="en-US" altLang="zh-CN" sz="1200" dirty="0"/>
              <a:t>, focusing on two key parameters in the ATCO command lifecycle: the time offset between command issuance and aircraft maneuver, and the command duration.</a:t>
            </a:r>
          </a:p>
          <a:p>
            <a:endParaRPr lang="en-US" altLang="zh-CN" sz="1200" dirty="0"/>
          </a:p>
          <a:p>
            <a:r>
              <a:rPr lang="en-US" altLang="zh-CN" sz="1200" dirty="0"/>
              <a:t>A high-quality dataset was built based on flight trajectories, voice communication, and auxiliary data from the terminal maneuvering area. During preprocessing, maneuver points were accurately detected using sliding windows and histogram-based methods. A </a:t>
            </a:r>
            <a:r>
              <a:rPr lang="en-US" altLang="zh-CN" sz="1200" dirty="0" err="1"/>
              <a:t>LightGBM</a:t>
            </a:r>
            <a:r>
              <a:rPr lang="en-US" altLang="zh-CN" sz="1200" dirty="0"/>
              <a:t> baseline was first used to verify the predictability of the task. Then, a CNN-Transformer fusion architecture combined with ensemble learning was developed to achieve accurate prediction of command lifecycle parameters. Experimental results show that the proposed model significantly outperforms traditional approaches in both time offset and duration prediction, with strong generalization and interpretability.</a:t>
            </a:r>
          </a:p>
          <a:p>
            <a:endParaRPr lang="en-US" altLang="zh-CN" sz="1200" dirty="0"/>
          </a:p>
          <a:p>
            <a:r>
              <a:rPr lang="en-US" altLang="zh-CN" sz="1200" b="1" dirty="0"/>
              <a:t>By estimating these two parameters, this work presents the first model to infer voice command timing directly from flight trajectory data</a:t>
            </a:r>
            <a:r>
              <a:rPr lang="en-US" altLang="zh-CN" sz="1200" dirty="0"/>
              <a:t>, enhancing the precision of intelligent command generation. The approach also provides theoretical support for workload assessment and practical tools for ATCO staffing optimization during high-demand periods.</a:t>
            </a:r>
          </a:p>
          <a:p>
            <a:endParaRPr lang="en-US" altLang="zh-CN" sz="1200" dirty="0"/>
          </a:p>
          <a:p>
            <a:r>
              <a:rPr lang="en-US" altLang="zh-CN" sz="1200" dirty="0"/>
              <a:t>All code modules have been open-sourced on GitHub to support academic collaboration and model reproducibility. The proposed method holds promise for future integration into airport collaborative decision-making systems.</a:t>
            </a:r>
          </a:p>
        </p:txBody>
      </p:sp>
      <p:pic>
        <p:nvPicPr>
          <p:cNvPr id="4" name="图片 3">
            <a:extLst>
              <a:ext uri="{FF2B5EF4-FFF2-40B4-BE49-F238E27FC236}">
                <a16:creationId xmlns:a16="http://schemas.microsoft.com/office/drawing/2014/main" id="{9D35D6D4-19FC-7C2A-F8A6-0077B08D1851}"/>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4027" y="818348"/>
            <a:ext cx="4769383" cy="2762409"/>
          </a:xfrm>
          <a:prstGeom prst="rect">
            <a:avLst/>
          </a:prstGeom>
          <a:noFill/>
          <a:ln>
            <a:noFill/>
          </a:ln>
        </p:spPr>
      </p:pic>
      <p:pic>
        <p:nvPicPr>
          <p:cNvPr id="5" name="图片 4">
            <a:extLst>
              <a:ext uri="{FF2B5EF4-FFF2-40B4-BE49-F238E27FC236}">
                <a16:creationId xmlns:a16="http://schemas.microsoft.com/office/drawing/2014/main" id="{A5336FC3-A2D6-E59E-4A6C-4B6D96E298D9}"/>
              </a:ext>
            </a:extLst>
          </p:cNvPr>
          <p:cNvPicPr>
            <a:picLocks noChangeAspect="1"/>
          </p:cNvPicPr>
          <p:nvPr/>
        </p:nvPicPr>
        <p:blipFill>
          <a:blip r:embed="rId3">
            <a:clrChange>
              <a:clrFrom>
                <a:srgbClr val="FFFFFF"/>
              </a:clrFrom>
              <a:clrTo>
                <a:srgbClr val="FFFFFF">
                  <a:alpha val="0"/>
                </a:srgbClr>
              </a:clrTo>
            </a:clrChange>
          </a:blip>
          <a:srcRect b="7620"/>
          <a:stretch>
            <a:fillRect/>
          </a:stretch>
        </p:blipFill>
        <p:spPr>
          <a:xfrm>
            <a:off x="7178831" y="3689862"/>
            <a:ext cx="4354785" cy="2667980"/>
          </a:xfrm>
          <a:prstGeom prst="rect">
            <a:avLst/>
          </a:prstGeom>
        </p:spPr>
      </p:pic>
    </p:spTree>
    <p:extLst>
      <p:ext uri="{BB962C8B-B14F-4D97-AF65-F5344CB8AC3E}">
        <p14:creationId xmlns:p14="http://schemas.microsoft.com/office/powerpoint/2010/main" val="3816261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F2D08-3AF8-0913-34F4-171EF30D663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66F5F47-5EB3-028F-58C6-D6773C5D1172}"/>
              </a:ext>
            </a:extLst>
          </p:cNvPr>
          <p:cNvSpPr>
            <a:spLocks noGrp="1"/>
          </p:cNvSpPr>
          <p:nvPr>
            <p:ph type="ctrTitle"/>
          </p:nvPr>
        </p:nvSpPr>
        <p:spPr>
          <a:xfrm>
            <a:off x="800355" y="1926991"/>
            <a:ext cx="10591289" cy="1447982"/>
          </a:xfrm>
        </p:spPr>
        <p:txBody>
          <a:bodyPr>
            <a:normAutofit/>
          </a:bodyPr>
          <a:lstStyle/>
          <a:p>
            <a:r>
              <a:rPr lang="en-US" altLang="zh-CN" sz="4000" dirty="0">
                <a:latin typeface="Times New Roman" panose="02020603050405020304" pitchFamily="18" charset="0"/>
                <a:cs typeface="Times New Roman" panose="02020603050405020304" pitchFamily="18" charset="0"/>
              </a:rPr>
              <a:t>Thank you!</a:t>
            </a:r>
            <a:endParaRPr lang="zh-CN" altLang="en-US" sz="4000" dirty="0">
              <a:latin typeface="Times New Roman" panose="02020603050405020304" pitchFamily="18" charset="0"/>
              <a:cs typeface="Times New Roman" panose="02020603050405020304" pitchFamily="18" charset="0"/>
            </a:endParaRPr>
          </a:p>
        </p:txBody>
      </p:sp>
      <p:pic>
        <p:nvPicPr>
          <p:cNvPr id="1028" name="Picture 4">
            <a:extLst>
              <a:ext uri="{FF2B5EF4-FFF2-40B4-BE49-F238E27FC236}">
                <a16:creationId xmlns:a16="http://schemas.microsoft.com/office/drawing/2014/main" id="{807B73D3-CE15-3C39-C53B-049A4E6FA3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9" t="33488" r="3229" b="32236"/>
          <a:stretch>
            <a:fillRect/>
          </a:stretch>
        </p:blipFill>
        <p:spPr bwMode="auto">
          <a:xfrm>
            <a:off x="4926919" y="6167597"/>
            <a:ext cx="2191901" cy="58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486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5B440-F1FE-3376-B3A2-3C46517A626B}"/>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D954D9B1-FD7C-34CB-D1F2-D1FD533866BC}"/>
              </a:ext>
            </a:extLst>
          </p:cNvPr>
          <p:cNvSpPr txBox="1"/>
          <p:nvPr/>
        </p:nvSpPr>
        <p:spPr>
          <a:xfrm>
            <a:off x="391229" y="733188"/>
            <a:ext cx="3806419" cy="400110"/>
          </a:xfrm>
          <a:prstGeom prst="rect">
            <a:avLst/>
          </a:prstGeom>
          <a:noFill/>
        </p:spPr>
        <p:txBody>
          <a:bodyPr wrap="square">
            <a:spAutoFit/>
          </a:bodyPr>
          <a:lstStyle/>
          <a:p>
            <a:pPr>
              <a:spcBef>
                <a:spcPct val="0"/>
              </a:spcBef>
            </a:pPr>
            <a:r>
              <a:rPr lang="en-US" altLang="zh-CN" sz="2000" b="1" dirty="0">
                <a:solidFill>
                  <a:schemeClr val="tx1">
                    <a:lumMod val="85000"/>
                    <a:lumOff val="15000"/>
                  </a:schemeClr>
                </a:solidFill>
                <a:latin typeface="Times New Roman" panose="02020603050405020304" pitchFamily="18" charset="0"/>
                <a:ea typeface="Tahoma" panose="020B0604030504040204" pitchFamily="34" charset="0"/>
                <a:cs typeface="Times New Roman" panose="02020603050405020304" pitchFamily="18" charset="0"/>
              </a:rPr>
              <a:t>1</a:t>
            </a:r>
            <a:r>
              <a:rPr lang="zh-CN" altLang="en-US" sz="20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chemeClr val="tx1">
                    <a:lumMod val="85000"/>
                    <a:lumOff val="15000"/>
                  </a:schemeClr>
                </a:solidFill>
                <a:latin typeface="Times New Roman" panose="02020603050405020304" pitchFamily="18" charset="0"/>
                <a:ea typeface="Tahoma" panose="020B0604030504040204" pitchFamily="34" charset="0"/>
                <a:cs typeface="Times New Roman" panose="02020603050405020304" pitchFamily="18" charset="0"/>
              </a:rPr>
              <a:t>Background and Significance </a:t>
            </a:r>
          </a:p>
        </p:txBody>
      </p:sp>
      <p:pic>
        <p:nvPicPr>
          <p:cNvPr id="6" name="图片 5">
            <a:extLst>
              <a:ext uri="{FF2B5EF4-FFF2-40B4-BE49-F238E27FC236}">
                <a16:creationId xmlns:a16="http://schemas.microsoft.com/office/drawing/2014/main" id="{0B5EF495-84B5-6249-2E35-D765CE9B48BF}"/>
              </a:ext>
            </a:extLst>
          </p:cNvPr>
          <p:cNvPicPr>
            <a:picLocks noChangeAspect="1"/>
          </p:cNvPicPr>
          <p:nvPr/>
        </p:nvPicPr>
        <p:blipFill>
          <a:blip r:embed="rId2">
            <a:extLst>
              <a:ext uri="{28A0092B-C50C-407E-A947-70E740481C1C}">
                <a14:useLocalDpi xmlns:a14="http://schemas.microsoft.com/office/drawing/2010/main" val="0"/>
              </a:ext>
            </a:extLst>
          </a:blip>
          <a:srcRect t="5930" b="13753"/>
          <a:stretch/>
        </p:blipFill>
        <p:spPr>
          <a:xfrm>
            <a:off x="7253947" y="875694"/>
            <a:ext cx="4081321" cy="2206611"/>
          </a:xfrm>
          <a:prstGeom prst="rect">
            <a:avLst/>
          </a:prstGeom>
        </p:spPr>
      </p:pic>
      <p:sp>
        <p:nvSpPr>
          <p:cNvPr id="7" name="文本框 6">
            <a:extLst>
              <a:ext uri="{FF2B5EF4-FFF2-40B4-BE49-F238E27FC236}">
                <a16:creationId xmlns:a16="http://schemas.microsoft.com/office/drawing/2014/main" id="{8BA81C97-7B10-CA01-B1DF-B2D20036B750}"/>
              </a:ext>
            </a:extLst>
          </p:cNvPr>
          <p:cNvSpPr txBox="1"/>
          <p:nvPr/>
        </p:nvSpPr>
        <p:spPr>
          <a:xfrm>
            <a:off x="494842" y="1293874"/>
            <a:ext cx="6378500" cy="1600438"/>
          </a:xfrm>
          <a:prstGeom prst="rect">
            <a:avLst/>
          </a:prstGeom>
          <a:noFill/>
        </p:spPr>
        <p:txBody>
          <a:bodyPr wrap="square">
            <a:spAutoFit/>
          </a:bodyPr>
          <a:lstStyle/>
          <a:p>
            <a:r>
              <a:rPr lang="en-US" altLang="zh-CN" sz="1400" dirty="0"/>
              <a:t>With the continuous growth of global air transport demand, the complexity of airspace operations and flight density have increased significantly. This trend presents unprecedented challenges for </a:t>
            </a:r>
            <a:r>
              <a:rPr lang="en-US" altLang="zh-CN" sz="1400" b="1" dirty="0"/>
              <a:t>air traffic control systems</a:t>
            </a:r>
            <a:r>
              <a:rPr lang="en-US" altLang="zh-CN" sz="1400" dirty="0"/>
              <a:t>. As a critical component in ensuring flight safety and airspace efficiency, air traffic control faces tremendous pressure—not only in </a:t>
            </a:r>
            <a:r>
              <a:rPr lang="en-US" altLang="zh-CN" sz="1400" b="1" dirty="0"/>
              <a:t>coordinating a large number of flights</a:t>
            </a:r>
            <a:r>
              <a:rPr lang="en-US" altLang="zh-CN" sz="1400" dirty="0"/>
              <a:t>, but also in managing uncertainties such as sudden weather changes and potential flight conflicts.</a:t>
            </a:r>
            <a:endParaRPr lang="en-US" altLang="zh-CN" sz="14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p:txBody>
      </p:sp>
      <p:pic>
        <p:nvPicPr>
          <p:cNvPr id="8" name="图片 7">
            <a:extLst>
              <a:ext uri="{FF2B5EF4-FFF2-40B4-BE49-F238E27FC236}">
                <a16:creationId xmlns:a16="http://schemas.microsoft.com/office/drawing/2014/main" id="{6467AF19-5C51-1799-EAB4-887B52EE3163}"/>
              </a:ext>
            </a:extLst>
          </p:cNvPr>
          <p:cNvPicPr>
            <a:picLocks noChangeAspect="1"/>
          </p:cNvPicPr>
          <p:nvPr/>
        </p:nvPicPr>
        <p:blipFill>
          <a:blip r:embed="rId3"/>
          <a:stretch>
            <a:fillRect/>
          </a:stretch>
        </p:blipFill>
        <p:spPr>
          <a:xfrm>
            <a:off x="2294438" y="4447970"/>
            <a:ext cx="2611880" cy="1707354"/>
          </a:xfrm>
          <a:prstGeom prst="rect">
            <a:avLst/>
          </a:prstGeom>
        </p:spPr>
      </p:pic>
      <p:pic>
        <p:nvPicPr>
          <p:cNvPr id="9" name="Picture 4" descr="Flight canceled or delayed? Know your rights as a passenger">
            <a:extLst>
              <a:ext uri="{FF2B5EF4-FFF2-40B4-BE49-F238E27FC236}">
                <a16:creationId xmlns:a16="http://schemas.microsoft.com/office/drawing/2014/main" id="{5C3D40D6-C496-74F6-0FA4-6771DC0D0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2323" y="3594738"/>
            <a:ext cx="4244567" cy="2387568"/>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05A98035-BA86-707E-9093-37891615F491}"/>
              </a:ext>
            </a:extLst>
          </p:cNvPr>
          <p:cNvSpPr txBox="1"/>
          <p:nvPr/>
        </p:nvSpPr>
        <p:spPr>
          <a:xfrm>
            <a:off x="8385372" y="3207716"/>
            <a:ext cx="1985497" cy="261610"/>
          </a:xfrm>
          <a:prstGeom prst="rect">
            <a:avLst/>
          </a:prstGeom>
          <a:noFill/>
        </p:spPr>
        <p:txBody>
          <a:bodyPr wrap="square">
            <a:spAutoFit/>
          </a:bodyPr>
          <a:lstStyle/>
          <a:p>
            <a:r>
              <a:rPr lang="en-US" altLang="zh-CN" sz="1100" kern="100" dirty="0">
                <a:latin typeface="微软雅黑" panose="020B0503020204020204" pitchFamily="34" charset="-122"/>
                <a:ea typeface="微软雅黑" panose="020B0503020204020204" pitchFamily="34" charset="-122"/>
                <a:cs typeface="Times New Roman" panose="02020603050405020304" pitchFamily="18" charset="0"/>
              </a:rPr>
              <a:t>G</a:t>
            </a:r>
            <a:r>
              <a:rPr lang="en-US" altLang="zh-CN" sz="1100" kern="100" dirty="0">
                <a:effectLst/>
                <a:latin typeface="微软雅黑" panose="020B0503020204020204" pitchFamily="34" charset="-122"/>
                <a:ea typeface="微软雅黑" panose="020B0503020204020204" pitchFamily="34" charset="-122"/>
                <a:cs typeface="Times New Roman" panose="02020603050405020304" pitchFamily="18" charset="0"/>
              </a:rPr>
              <a:t>lobal </a:t>
            </a:r>
            <a:r>
              <a:rPr lang="en-US" altLang="zh-CN" sz="1100" kern="100" dirty="0">
                <a:latin typeface="微软雅黑" panose="020B0503020204020204" pitchFamily="34" charset="-122"/>
                <a:ea typeface="微软雅黑" panose="020B0503020204020204" pitchFamily="34" charset="-122"/>
                <a:cs typeface="Times New Roman" panose="02020603050405020304" pitchFamily="18" charset="0"/>
              </a:rPr>
              <a:t>F</a:t>
            </a:r>
            <a:r>
              <a:rPr lang="en-US" altLang="zh-CN" sz="1100" kern="100" dirty="0">
                <a:effectLst/>
                <a:latin typeface="微软雅黑" panose="020B0503020204020204" pitchFamily="34" charset="-122"/>
                <a:ea typeface="微软雅黑" panose="020B0503020204020204" pitchFamily="34" charset="-122"/>
                <a:cs typeface="Times New Roman" panose="02020603050405020304" pitchFamily="18" charset="0"/>
              </a:rPr>
              <a:t>light </a:t>
            </a:r>
            <a:r>
              <a:rPr lang="en-US" altLang="zh-CN" sz="1100" kern="100" dirty="0">
                <a:latin typeface="微软雅黑" panose="020B0503020204020204" pitchFamily="34" charset="-122"/>
                <a:ea typeface="微软雅黑" panose="020B0503020204020204" pitchFamily="34" charset="-122"/>
                <a:cs typeface="Times New Roman" panose="02020603050405020304" pitchFamily="18" charset="0"/>
              </a:rPr>
              <a:t>M</a:t>
            </a:r>
            <a:r>
              <a:rPr lang="en-US" altLang="zh-CN" sz="1100" kern="100" dirty="0">
                <a:effectLst/>
                <a:latin typeface="微软雅黑" panose="020B0503020204020204" pitchFamily="34" charset="-122"/>
                <a:ea typeface="微软雅黑" panose="020B0503020204020204" pitchFamily="34" charset="-122"/>
                <a:cs typeface="Times New Roman" panose="02020603050405020304" pitchFamily="18" charset="0"/>
              </a:rPr>
              <a:t>ovements</a:t>
            </a:r>
            <a:endParaRPr lang="zh-CN" altLang="en-US" sz="1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DD68C199-E892-149C-2A18-ACE8620EF0D2}"/>
              </a:ext>
            </a:extLst>
          </p:cNvPr>
          <p:cNvSpPr txBox="1"/>
          <p:nvPr/>
        </p:nvSpPr>
        <p:spPr>
          <a:xfrm>
            <a:off x="2792071" y="6202312"/>
            <a:ext cx="1616613" cy="261610"/>
          </a:xfrm>
          <a:prstGeom prst="rect">
            <a:avLst/>
          </a:prstGeom>
          <a:noFill/>
        </p:spPr>
        <p:txBody>
          <a:bodyPr wrap="square">
            <a:spAutoFit/>
          </a:bodyPr>
          <a:lstStyle/>
          <a:p>
            <a:r>
              <a:rPr lang="en-US" altLang="zh-CN" sz="1100" kern="100" dirty="0">
                <a:effectLst/>
                <a:latin typeface="微软雅黑" panose="020B0503020204020204" pitchFamily="34" charset="-122"/>
                <a:ea typeface="微软雅黑" panose="020B0503020204020204" pitchFamily="34" charset="-122"/>
                <a:cs typeface="Times New Roman" panose="02020603050405020304" pitchFamily="18" charset="0"/>
              </a:rPr>
              <a:t>EUROCONTROL</a:t>
            </a:r>
            <a:r>
              <a:rPr lang="zh-CN" altLang="en-US" sz="1100" kern="1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100" kern="100" dirty="0">
                <a:latin typeface="微软雅黑" panose="020B0503020204020204" pitchFamily="34" charset="-122"/>
                <a:ea typeface="微软雅黑" panose="020B0503020204020204" pitchFamily="34" charset="-122"/>
                <a:cs typeface="Times New Roman" panose="02020603050405020304" pitchFamily="18" charset="0"/>
              </a:rPr>
              <a:t>Data</a:t>
            </a:r>
            <a:endParaRPr lang="zh-CN" altLang="en-US" sz="1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4B944057-4CC5-C0D4-8CDA-3ED523E57C3C}"/>
              </a:ext>
            </a:extLst>
          </p:cNvPr>
          <p:cNvSpPr txBox="1"/>
          <p:nvPr/>
        </p:nvSpPr>
        <p:spPr>
          <a:xfrm>
            <a:off x="8888086" y="6071508"/>
            <a:ext cx="980067" cy="261610"/>
          </a:xfrm>
          <a:prstGeom prst="rect">
            <a:avLst/>
          </a:prstGeom>
          <a:noFill/>
        </p:spPr>
        <p:txBody>
          <a:bodyPr wrap="square">
            <a:spAutoFit/>
          </a:bodyPr>
          <a:lstStyle/>
          <a:p>
            <a:r>
              <a:rPr lang="en-US" altLang="zh-CN" sz="1100" kern="100" dirty="0">
                <a:effectLst/>
                <a:latin typeface="微软雅黑" panose="020B0503020204020204" pitchFamily="34" charset="-122"/>
                <a:ea typeface="微软雅黑" panose="020B0503020204020204" pitchFamily="34" charset="-122"/>
                <a:cs typeface="Times New Roman" panose="02020603050405020304" pitchFamily="18" charset="0"/>
              </a:rPr>
              <a:t>Flight </a:t>
            </a:r>
            <a:r>
              <a:rPr lang="en-US" altLang="zh-CN" sz="1100" kern="100" dirty="0">
                <a:latin typeface="微软雅黑" panose="020B0503020204020204" pitchFamily="34" charset="-122"/>
                <a:ea typeface="微软雅黑" panose="020B0503020204020204" pitchFamily="34" charset="-122"/>
                <a:cs typeface="Times New Roman" panose="02020603050405020304" pitchFamily="18" charset="0"/>
              </a:rPr>
              <a:t>D</a:t>
            </a:r>
            <a:r>
              <a:rPr lang="en-US" altLang="zh-CN" sz="1100" kern="100" dirty="0">
                <a:effectLst/>
                <a:latin typeface="微软雅黑" panose="020B0503020204020204" pitchFamily="34" charset="-122"/>
                <a:ea typeface="微软雅黑" panose="020B0503020204020204" pitchFamily="34" charset="-122"/>
                <a:cs typeface="Times New Roman" panose="02020603050405020304" pitchFamily="18" charset="0"/>
              </a:rPr>
              <a:t>elay</a:t>
            </a:r>
            <a:endParaRPr lang="zh-CN" altLang="en-US" sz="1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37D990B6-5F03-9E89-D11C-38EEBFE5A440}"/>
              </a:ext>
            </a:extLst>
          </p:cNvPr>
          <p:cNvSpPr txBox="1"/>
          <p:nvPr/>
        </p:nvSpPr>
        <p:spPr>
          <a:xfrm>
            <a:off x="494842" y="3015987"/>
            <a:ext cx="6378500" cy="1384995"/>
          </a:xfrm>
          <a:prstGeom prst="rect">
            <a:avLst/>
          </a:prstGeom>
          <a:noFill/>
        </p:spPr>
        <p:txBody>
          <a:bodyPr wrap="square">
            <a:spAutoFit/>
          </a:bodyPr>
          <a:lstStyle/>
          <a:p>
            <a:r>
              <a:rPr lang="en-US" altLang="zh-CN" sz="1400" dirty="0"/>
              <a:t>Air traffic control is </a:t>
            </a:r>
            <a:r>
              <a:rPr lang="en-US" altLang="zh-CN" sz="1400" b="1" dirty="0"/>
              <a:t>closely tied to our daily lives</a:t>
            </a:r>
            <a:r>
              <a:rPr lang="en-US" altLang="zh-CN" sz="1400" dirty="0"/>
              <a:t>. From air cargo in e-commerce logistics to our routine travel and business trips, the punctuality and safety of flights directly impact the efficiency and experience of air travel. According to data, in 2022, Europe experienced a total of 15.9 million minutes of delay due to inadequate air traffic flow management, with an average delay of 1.74 minutes per flight, resulting in over €1.5 billion in economic losses.</a:t>
            </a:r>
            <a:endParaRPr lang="zh-CN" altLang="en-US" sz="1400" dirty="0">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3494374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40D64-92CD-060A-F5A5-4DF601CE512C}"/>
            </a:ext>
          </a:extLst>
        </p:cNvPr>
        <p:cNvGrpSpPr/>
        <p:nvPr/>
      </p:nvGrpSpPr>
      <p:grpSpPr>
        <a:xfrm>
          <a:off x="0" y="0"/>
          <a:ext cx="0" cy="0"/>
          <a:chOff x="0" y="0"/>
          <a:chExt cx="0" cy="0"/>
        </a:xfrm>
      </p:grpSpPr>
      <p:sp>
        <p:nvSpPr>
          <p:cNvPr id="5" name="矩形: 圆角 4">
            <a:extLst>
              <a:ext uri="{FF2B5EF4-FFF2-40B4-BE49-F238E27FC236}">
                <a16:creationId xmlns:a16="http://schemas.microsoft.com/office/drawing/2014/main" id="{7ACB20AE-5F62-14D7-E419-DD67C2934B8E}"/>
              </a:ext>
            </a:extLst>
          </p:cNvPr>
          <p:cNvSpPr/>
          <p:nvPr/>
        </p:nvSpPr>
        <p:spPr>
          <a:xfrm>
            <a:off x="5722336" y="4725746"/>
            <a:ext cx="5189446" cy="1465417"/>
          </a:xfrm>
          <a:prstGeom prst="roundRect">
            <a:avLst/>
          </a:prstGeom>
          <a:solidFill>
            <a:schemeClr val="bg1"/>
          </a:solidFill>
          <a:ln>
            <a:solidFill>
              <a:srgbClr val="4472C4"/>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cs typeface="Calibri" panose="020F0502020204030204" pitchFamily="34" charset="0"/>
            </a:endParaRPr>
          </a:p>
        </p:txBody>
      </p:sp>
      <p:pic>
        <p:nvPicPr>
          <p:cNvPr id="6" name="图片 5">
            <a:extLst>
              <a:ext uri="{FF2B5EF4-FFF2-40B4-BE49-F238E27FC236}">
                <a16:creationId xmlns:a16="http://schemas.microsoft.com/office/drawing/2014/main" id="{C2C7938F-E7C2-03EE-2C49-69CA1FDCA03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363" y="3581622"/>
            <a:ext cx="4957698" cy="2708842"/>
          </a:xfrm>
          <a:prstGeom prst="rect">
            <a:avLst/>
          </a:prstGeom>
          <a:noFill/>
          <a:ln>
            <a:noFill/>
          </a:ln>
        </p:spPr>
      </p:pic>
      <p:sp>
        <p:nvSpPr>
          <p:cNvPr id="7" name="文本框 6">
            <a:extLst>
              <a:ext uri="{FF2B5EF4-FFF2-40B4-BE49-F238E27FC236}">
                <a16:creationId xmlns:a16="http://schemas.microsoft.com/office/drawing/2014/main" id="{9EF85E9F-0703-2086-0CC0-2D55A4498A26}"/>
              </a:ext>
            </a:extLst>
          </p:cNvPr>
          <p:cNvSpPr txBox="1"/>
          <p:nvPr/>
        </p:nvSpPr>
        <p:spPr>
          <a:xfrm>
            <a:off x="5835692" y="4375281"/>
            <a:ext cx="5189446" cy="1815882"/>
          </a:xfrm>
          <a:prstGeom prst="rect">
            <a:avLst/>
          </a:prstGeom>
          <a:noFill/>
        </p:spPr>
        <p:txBody>
          <a:bodyPr wrap="square">
            <a:spAutoFit/>
          </a:bodyPr>
          <a:lstStyle/>
          <a:p>
            <a:r>
              <a:rPr lang="en-US" altLang="zh-CN" sz="1400" b="1" kern="100" dirty="0">
                <a:ea typeface="微软雅黑" panose="020B0503020204020204" pitchFamily="34" charset="-122"/>
                <a:cs typeface="Times New Roman" panose="02020603050405020304" pitchFamily="18" charset="0"/>
              </a:rPr>
              <a:t>Verification Mechanism in ATCO Voice Communication</a:t>
            </a:r>
            <a:endParaRPr lang="en-US" altLang="zh-CN" sz="1400" dirty="0">
              <a:ea typeface="微软雅黑" panose="020B0503020204020204" pitchFamily="34" charset="-122"/>
              <a:cs typeface="Times New Roman" panose="02020603050405020304" pitchFamily="18" charset="0"/>
            </a:endParaRPr>
          </a:p>
          <a:p>
            <a:endParaRPr lang="en-US" altLang="zh-CN" sz="1400" dirty="0">
              <a:ea typeface="微软雅黑 Light" panose="020B0502040204020203" pitchFamily="34" charset="-122"/>
              <a:cs typeface="Times New Roman" panose="02020603050405020304" pitchFamily="18" charset="0"/>
            </a:endParaRPr>
          </a:p>
          <a:p>
            <a:r>
              <a:rPr lang="en-US" altLang="zh-CN" sz="1200" dirty="0">
                <a:ea typeface="微软雅黑 Light" panose="020B0502040204020203" pitchFamily="34" charset="-122"/>
                <a:cs typeface="Times New Roman" panose="02020603050405020304" pitchFamily="18" charset="0"/>
              </a:rPr>
              <a:t>In actual operations, communication between ATCOs and pilots follows a strict "call-and-response" pattern, as shown in the diagram:</a:t>
            </a:r>
          </a:p>
          <a:p>
            <a:endParaRPr lang="en-US" altLang="zh-CN" sz="1200" dirty="0">
              <a:ea typeface="微软雅黑 Light" panose="020B0502040204020203" pitchFamily="34" charset="-122"/>
              <a:cs typeface="Times New Roman" panose="02020603050405020304" pitchFamily="18" charset="0"/>
            </a:endParaRPr>
          </a:p>
          <a:p>
            <a:r>
              <a:rPr lang="en-US" altLang="zh-CN" sz="1200" dirty="0">
                <a:ea typeface="微软雅黑 Light" panose="020B0502040204020203" pitchFamily="34" charset="-122"/>
                <a:cs typeface="Times New Roman" panose="02020603050405020304" pitchFamily="18" charset="0"/>
              </a:rPr>
              <a:t>1</a:t>
            </a:r>
            <a:r>
              <a:rPr lang="zh-CN" altLang="en-US" sz="1200" dirty="0">
                <a:ea typeface="微软雅黑 Light" panose="020B0502040204020203" pitchFamily="34" charset="-122"/>
                <a:cs typeface="Times New Roman" panose="02020603050405020304" pitchFamily="18" charset="0"/>
              </a:rPr>
              <a:t>、</a:t>
            </a:r>
            <a:r>
              <a:rPr lang="en-US" altLang="zh-CN" sz="1200" dirty="0">
                <a:ea typeface="微软雅黑 Light" panose="020B0502040204020203" pitchFamily="34" charset="-122"/>
                <a:cs typeface="Times New Roman" panose="02020603050405020304" pitchFamily="18" charset="0"/>
              </a:rPr>
              <a:t>The ATCO issues a command from the control tower.</a:t>
            </a:r>
          </a:p>
          <a:p>
            <a:r>
              <a:rPr lang="en-US" altLang="zh-CN" sz="1200" dirty="0">
                <a:ea typeface="微软雅黑 Light" panose="020B0502040204020203" pitchFamily="34" charset="-122"/>
                <a:cs typeface="Times New Roman" panose="02020603050405020304" pitchFamily="18" charset="0"/>
              </a:rPr>
              <a:t>2</a:t>
            </a:r>
            <a:r>
              <a:rPr lang="zh-CN" altLang="en-US" sz="1200" dirty="0">
                <a:ea typeface="微软雅黑 Light" panose="020B0502040204020203" pitchFamily="34" charset="-122"/>
                <a:cs typeface="Times New Roman" panose="02020603050405020304" pitchFamily="18" charset="0"/>
              </a:rPr>
              <a:t>、</a:t>
            </a:r>
            <a:r>
              <a:rPr lang="en-US" altLang="zh-CN" sz="1200" dirty="0">
                <a:ea typeface="微软雅黑 Light" panose="020B0502040204020203" pitchFamily="34" charset="-122"/>
                <a:cs typeface="Times New Roman" panose="02020603050405020304" pitchFamily="18" charset="0"/>
              </a:rPr>
              <a:t>The pilot reads back the received command.</a:t>
            </a:r>
          </a:p>
          <a:p>
            <a:r>
              <a:rPr lang="en-US" altLang="zh-CN" sz="1200" dirty="0">
                <a:ea typeface="微软雅黑 Light" panose="020B0502040204020203" pitchFamily="34" charset="-122"/>
                <a:cs typeface="Times New Roman" panose="02020603050405020304" pitchFamily="18" charset="0"/>
              </a:rPr>
              <a:t>3</a:t>
            </a:r>
            <a:r>
              <a:rPr lang="zh-CN" altLang="en-US" sz="1200" dirty="0">
                <a:ea typeface="微软雅黑 Light" panose="020B0502040204020203" pitchFamily="34" charset="-122"/>
                <a:cs typeface="Times New Roman" panose="02020603050405020304" pitchFamily="18" charset="0"/>
              </a:rPr>
              <a:t>、</a:t>
            </a:r>
            <a:r>
              <a:rPr lang="en-US" altLang="zh-CN" sz="1200" dirty="0">
                <a:ea typeface="微软雅黑 Light" panose="020B0502040204020203" pitchFamily="34" charset="-122"/>
                <a:cs typeface="Times New Roman" panose="02020603050405020304" pitchFamily="18" charset="0"/>
              </a:rPr>
              <a:t>The ATCO verifies that the readback matches the original command in meaning.</a:t>
            </a:r>
            <a:endParaRPr lang="en-US" altLang="zh-CN" sz="1050" kern="100" dirty="0">
              <a:effectLst/>
              <a:ea typeface="微软雅黑" panose="020B0503020204020204" pitchFamily="34" charset="-122"/>
              <a:cs typeface="Times New Roman" panose="02020603050405020304" pitchFamily="18" charset="0"/>
            </a:endParaRPr>
          </a:p>
        </p:txBody>
      </p:sp>
      <p:pic>
        <p:nvPicPr>
          <p:cNvPr id="8" name="Picture 6">
            <a:extLst>
              <a:ext uri="{FF2B5EF4-FFF2-40B4-BE49-F238E27FC236}">
                <a16:creationId xmlns:a16="http://schemas.microsoft.com/office/drawing/2014/main" id="{916000F6-C701-8829-BD25-648696AE0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69" y="1010913"/>
            <a:ext cx="3699904" cy="2081196"/>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218E23BF-32B1-85BC-2ACB-DE05FA917DE0}"/>
              </a:ext>
            </a:extLst>
          </p:cNvPr>
          <p:cNvSpPr txBox="1"/>
          <p:nvPr/>
        </p:nvSpPr>
        <p:spPr>
          <a:xfrm>
            <a:off x="5111404" y="1254007"/>
            <a:ext cx="6103160" cy="2893100"/>
          </a:xfrm>
          <a:prstGeom prst="rect">
            <a:avLst/>
          </a:prstGeom>
          <a:noFill/>
        </p:spPr>
        <p:txBody>
          <a:bodyPr wrap="square">
            <a:spAutoFit/>
          </a:bodyPr>
          <a:lstStyle/>
          <a:p>
            <a:r>
              <a:rPr lang="en-US" altLang="zh-CN" sz="1400" dirty="0"/>
              <a:t>As the </a:t>
            </a:r>
            <a:r>
              <a:rPr lang="en-US" altLang="zh-CN" sz="1400" b="1" dirty="0"/>
              <a:t>core decision-makers </a:t>
            </a:r>
            <a:r>
              <a:rPr lang="en-US" altLang="zh-CN" sz="1400" dirty="0"/>
              <a:t>within the system, ATCOs are responsible for monitoring aircraft in flight, perceiving complex airspace situations, tracking aircraft dynamics and flight plans, and issuing precise </a:t>
            </a:r>
            <a:r>
              <a:rPr lang="en-US" altLang="zh-CN" sz="1400" b="1" dirty="0"/>
              <a:t>maneuver command</a:t>
            </a:r>
            <a:r>
              <a:rPr lang="en-US" altLang="zh-CN" sz="1400" dirty="0"/>
              <a:t> to ensure safe operations.</a:t>
            </a:r>
          </a:p>
          <a:p>
            <a:endParaRPr lang="en-US" altLang="zh-CN" sz="1400" dirty="0"/>
          </a:p>
          <a:p>
            <a:r>
              <a:rPr lang="en-US" altLang="zh-CN" sz="1400" dirty="0"/>
              <a:t>With the surge in flight volume, ATCOs are experiencing increasing levels of information load, psychological pressure, and operational intensity. From a human-centered perspective, this </a:t>
            </a:r>
            <a:r>
              <a:rPr lang="en-US" altLang="zh-CN" sz="1400" b="1" dirty="0"/>
              <a:t>"human factor bottleneck"</a:t>
            </a:r>
            <a:r>
              <a:rPr lang="en-US" altLang="zh-CN" sz="1400" dirty="0"/>
              <a:t> has become a key constraint on further improvements in the efficiency and safety of air traffic management. How to scientifically quantify task intensity, accurately assess </a:t>
            </a:r>
            <a:r>
              <a:rPr lang="en-US" altLang="zh-CN" sz="1400" b="1" dirty="0"/>
              <a:t>ATCO workload</a:t>
            </a:r>
            <a:r>
              <a:rPr lang="en-US" altLang="zh-CN" sz="1400" dirty="0"/>
              <a:t>, and ultimately support </a:t>
            </a:r>
            <a:r>
              <a:rPr lang="en-US" altLang="zh-CN" sz="1400" b="1" dirty="0"/>
              <a:t>fatigue detection and human resource scheduling </a:t>
            </a:r>
            <a:r>
              <a:rPr lang="en-US" altLang="zh-CN" sz="1400" dirty="0"/>
              <a:t>has become a critical research direction for advancing the intelligence level of air traffic control systems.</a:t>
            </a:r>
          </a:p>
        </p:txBody>
      </p:sp>
      <p:sp>
        <p:nvSpPr>
          <p:cNvPr id="10" name="文本框 9">
            <a:extLst>
              <a:ext uri="{FF2B5EF4-FFF2-40B4-BE49-F238E27FC236}">
                <a16:creationId xmlns:a16="http://schemas.microsoft.com/office/drawing/2014/main" id="{0BD1B36D-625E-DB08-04F5-9B327C5569A9}"/>
              </a:ext>
            </a:extLst>
          </p:cNvPr>
          <p:cNvSpPr txBox="1"/>
          <p:nvPr/>
        </p:nvSpPr>
        <p:spPr>
          <a:xfrm>
            <a:off x="5111404" y="850888"/>
            <a:ext cx="4185374" cy="307777"/>
          </a:xfrm>
          <a:prstGeom prst="rect">
            <a:avLst/>
          </a:prstGeom>
          <a:noFill/>
        </p:spPr>
        <p:txBody>
          <a:bodyPr wrap="square">
            <a:spAutoFit/>
          </a:bodyPr>
          <a:lstStyle/>
          <a:p>
            <a:r>
              <a:rPr lang="en-US" altLang="zh-CN" sz="1400" b="1" kern="100" dirty="0">
                <a:effectLst/>
                <a:latin typeface="微软雅黑" panose="020B0503020204020204" pitchFamily="34" charset="-122"/>
                <a:ea typeface="微软雅黑" panose="020B0503020204020204" pitchFamily="34" charset="-122"/>
                <a:cs typeface="Times New Roman" panose="02020603050405020304" pitchFamily="18" charset="0"/>
              </a:rPr>
              <a:t>Air Traffic Controllers </a:t>
            </a:r>
            <a:r>
              <a:rPr lang="en-US" altLang="zh-CN" sz="1400" b="1"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1" kern="100" dirty="0">
                <a:effectLst/>
                <a:latin typeface="微软雅黑" panose="020B0503020204020204" pitchFamily="34" charset="-122"/>
                <a:ea typeface="微软雅黑" panose="020B0503020204020204" pitchFamily="34" charset="-122"/>
                <a:cs typeface="Times New Roman" panose="02020603050405020304" pitchFamily="18" charset="0"/>
              </a:rPr>
              <a:t>ATCOs</a:t>
            </a:r>
            <a:r>
              <a:rPr lang="zh-CN" altLang="en-US" sz="14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400" b="1"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004233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BF3A5-8075-B3F1-8EC5-1FA71F9FD724}"/>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24823FD3-AAD9-90AC-D7D9-E6B006E57790}"/>
              </a:ext>
            </a:extLst>
          </p:cNvPr>
          <p:cNvSpPr txBox="1"/>
          <p:nvPr/>
        </p:nvSpPr>
        <p:spPr>
          <a:xfrm>
            <a:off x="1648622" y="676133"/>
            <a:ext cx="8735034" cy="5842305"/>
          </a:xfrm>
          <a:prstGeom prst="rect">
            <a:avLst/>
          </a:prstGeom>
          <a:noFill/>
        </p:spPr>
        <p:txBody>
          <a:bodyPr wrap="square">
            <a:spAutoFit/>
          </a:bodyPr>
          <a:lstStyle/>
          <a:p>
            <a:r>
              <a:rPr lang="en-US" altLang="zh-CN" sz="1400" dirty="0"/>
              <a:t>        Current research in air traffic management mainly focuses on modeling </a:t>
            </a:r>
            <a:r>
              <a:rPr lang="en-US" altLang="zh-CN" sz="1400" b="1" dirty="0"/>
              <a:t>flight behavior</a:t>
            </a:r>
            <a:r>
              <a:rPr lang="en-US" altLang="zh-CN" sz="1400" dirty="0"/>
              <a:t>, such as trajectory prediction, landing time estimation, and flight scheduling optimization. In contrast, studies on </a:t>
            </a:r>
            <a:r>
              <a:rPr lang="en-US" altLang="zh-CN" sz="1400" b="1" dirty="0"/>
              <a:t>ATCO behavior</a:t>
            </a:r>
            <a:r>
              <a:rPr lang="en-US" altLang="zh-CN" sz="1400" dirty="0"/>
              <a:t> remain limited. Traditional workload assessment methods often rely on static questionnaires or psychological experiments, lacking an end-to-end framework for workload quantification.</a:t>
            </a:r>
          </a:p>
          <a:p>
            <a:r>
              <a:rPr lang="en-US" altLang="zh-CN" sz="1400" dirty="0"/>
              <a:t>        In recent years, some machine learning approaches have emerged, using diverse data sources to predict ATCO workload, such as human-in-the-loop simulations, historical radar and sector data, and physiological or behavioral signals.</a:t>
            </a:r>
            <a:r>
              <a:rPr lang="zh-CN" altLang="en-US" sz="1400" dirty="0"/>
              <a:t> </a:t>
            </a:r>
            <a:r>
              <a:rPr lang="en-US" altLang="zh-CN" sz="1400" dirty="0"/>
              <a:t>However, most of these methods rely on handcrafted features and focus on workload classification or scoring, </a:t>
            </a:r>
            <a:r>
              <a:rPr lang="en-US" altLang="zh-CN" sz="1400" b="1" dirty="0"/>
              <a:t>without direct links to actual flight trajectories or effective use of airspace context</a:t>
            </a:r>
            <a:r>
              <a:rPr lang="en-US" altLang="zh-CN" sz="1400" dirty="0"/>
              <a:t>.</a:t>
            </a:r>
          </a:p>
          <a:p>
            <a:pPr indent="279400">
              <a:lnSpc>
                <a:spcPts val="1800"/>
              </a:lnSpc>
              <a:spcAft>
                <a:spcPts val="800"/>
              </a:spcAft>
              <a:buNone/>
            </a:pPr>
            <a:endParaRPr lang="en-US" altLang="zh-CN" sz="14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a:p>
            <a:pPr indent="279400">
              <a:lnSpc>
                <a:spcPts val="1800"/>
              </a:lnSpc>
              <a:spcAft>
                <a:spcPts val="800"/>
              </a:spcAft>
              <a:buNone/>
            </a:pPr>
            <a:endPar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endParaRPr>
          </a:p>
          <a:p>
            <a:pPr indent="279400">
              <a:lnSpc>
                <a:spcPts val="1800"/>
              </a:lnSpc>
              <a:spcAft>
                <a:spcPts val="800"/>
              </a:spcAft>
              <a:buNone/>
            </a:pPr>
            <a:endPar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endParaRPr>
          </a:p>
          <a:p>
            <a:pPr indent="279400">
              <a:lnSpc>
                <a:spcPts val="1800"/>
              </a:lnSpc>
              <a:spcAft>
                <a:spcPts val="800"/>
              </a:spcAft>
              <a:buNone/>
            </a:pPr>
            <a:endPar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endParaRPr>
          </a:p>
          <a:p>
            <a:pPr indent="279400">
              <a:lnSpc>
                <a:spcPts val="1800"/>
              </a:lnSpc>
              <a:spcAft>
                <a:spcPts val="800"/>
              </a:spcAft>
              <a:buNone/>
            </a:pPr>
            <a:endPar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endParaRPr>
          </a:p>
          <a:p>
            <a:pPr indent="279400">
              <a:lnSpc>
                <a:spcPts val="1800"/>
              </a:lnSpc>
              <a:spcAft>
                <a:spcPts val="800"/>
              </a:spcAft>
              <a:buNone/>
            </a:pPr>
            <a:endPar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endParaRPr>
          </a:p>
          <a:p>
            <a:pPr indent="279400">
              <a:lnSpc>
                <a:spcPts val="1800"/>
              </a:lnSpc>
              <a:spcAft>
                <a:spcPts val="800"/>
              </a:spcAft>
              <a:buNone/>
            </a:pPr>
            <a:endPar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endParaRPr>
          </a:p>
          <a:p>
            <a:pPr indent="279400">
              <a:lnSpc>
                <a:spcPts val="1800"/>
              </a:lnSpc>
              <a:spcAft>
                <a:spcPts val="800"/>
              </a:spcAft>
              <a:buNone/>
            </a:pPr>
            <a:endParaRPr lang="en-US" altLang="zh-CN" sz="1400" kern="100" dirty="0">
              <a:latin typeface="微软雅黑 Light" panose="020B0502040204020203" pitchFamily="34" charset="-122"/>
              <a:ea typeface="微软雅黑 Light" panose="020B0502040204020203" pitchFamily="34" charset="-122"/>
              <a:cs typeface="Times New Roman" panose="02020603050405020304" pitchFamily="18" charset="0"/>
            </a:endParaRPr>
          </a:p>
          <a:p>
            <a:pPr indent="279400">
              <a:lnSpc>
                <a:spcPts val="1800"/>
              </a:lnSpc>
              <a:spcAft>
                <a:spcPts val="800"/>
              </a:spcAft>
              <a:buNone/>
            </a:pPr>
            <a:r>
              <a:rPr lang="en-US" altLang="zh-CN" sz="1400" dirty="0"/>
              <a:t>This study shifts the focus to </a:t>
            </a:r>
            <a:r>
              <a:rPr lang="en-US" altLang="zh-CN" sz="1400" b="1" dirty="0"/>
              <a:t>predicting ATCO voice commands</a:t>
            </a:r>
            <a:r>
              <a:rPr lang="en-US" altLang="zh-CN" sz="1400" dirty="0"/>
              <a:t>—to our knowledge, the first attempt to infer command behavior from multimodal data such as flight trajectories. We introduce the concept of the </a:t>
            </a:r>
            <a:r>
              <a:rPr lang="en-US" altLang="zh-CN" sz="1400" b="1" dirty="0"/>
              <a:t>ATCO command lifecycle</a:t>
            </a:r>
            <a:r>
              <a:rPr lang="en-US" altLang="zh-CN" sz="1400" dirty="0"/>
              <a:t> and accurately predict two key timing variables: the </a:t>
            </a:r>
            <a:r>
              <a:rPr lang="en-US" altLang="zh-CN" sz="1400" b="1" dirty="0"/>
              <a:t>Time Offset</a:t>
            </a:r>
            <a:r>
              <a:rPr lang="en-US" altLang="zh-CN" sz="1400" dirty="0"/>
              <a:t> between the command and the corresponding aircraft maneuver, and the </a:t>
            </a:r>
            <a:r>
              <a:rPr lang="en-US" altLang="zh-CN" sz="1400" b="1" dirty="0"/>
              <a:t>Duration</a:t>
            </a:r>
            <a:r>
              <a:rPr lang="en-US" altLang="zh-CN" sz="1400" dirty="0"/>
              <a:t> of the command. Together, these help reconstruct the ATCO’s real-time operational timeline.</a:t>
            </a:r>
            <a:endParaRPr lang="zh-CN" altLang="zh-CN" sz="14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066D8720-D2AE-81BA-68C3-95CFD96E50EA}"/>
              </a:ext>
            </a:extLst>
          </p:cNvPr>
          <p:cNvPicPr>
            <a:picLocks noChangeAspect="1"/>
          </p:cNvPicPr>
          <p:nvPr/>
        </p:nvPicPr>
        <p:blipFill>
          <a:blip r:embed="rId2"/>
          <a:stretch>
            <a:fillRect/>
          </a:stretch>
        </p:blipFill>
        <p:spPr>
          <a:xfrm>
            <a:off x="2462162" y="2546493"/>
            <a:ext cx="6976410" cy="2480500"/>
          </a:xfrm>
          <a:prstGeom prst="rect">
            <a:avLst/>
          </a:prstGeom>
        </p:spPr>
      </p:pic>
    </p:spTree>
    <p:extLst>
      <p:ext uri="{BB962C8B-B14F-4D97-AF65-F5344CB8AC3E}">
        <p14:creationId xmlns:p14="http://schemas.microsoft.com/office/powerpoint/2010/main" val="3987629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966B-1C94-565B-9A9E-6D9A67E33F2D}"/>
            </a:ext>
          </a:extLst>
        </p:cNvPr>
        <p:cNvGrpSpPr/>
        <p:nvPr/>
      </p:nvGrpSpPr>
      <p:grpSpPr>
        <a:xfrm>
          <a:off x="0" y="0"/>
          <a:ext cx="0" cy="0"/>
          <a:chOff x="0" y="0"/>
          <a:chExt cx="0" cy="0"/>
        </a:xfrm>
      </p:grpSpPr>
      <p:cxnSp>
        <p:nvCxnSpPr>
          <p:cNvPr id="3" name="直接箭头连接符 2">
            <a:extLst>
              <a:ext uri="{FF2B5EF4-FFF2-40B4-BE49-F238E27FC236}">
                <a16:creationId xmlns:a16="http://schemas.microsoft.com/office/drawing/2014/main" id="{B54AE05B-371A-5A24-84AE-9B1EBE04991D}"/>
              </a:ext>
            </a:extLst>
          </p:cNvPr>
          <p:cNvCxnSpPr>
            <a:cxnSpLocks/>
          </p:cNvCxnSpPr>
          <p:nvPr/>
        </p:nvCxnSpPr>
        <p:spPr>
          <a:xfrm>
            <a:off x="2211693" y="5298229"/>
            <a:ext cx="3493949"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 name="矩形 3">
            <a:extLst>
              <a:ext uri="{FF2B5EF4-FFF2-40B4-BE49-F238E27FC236}">
                <a16:creationId xmlns:a16="http://schemas.microsoft.com/office/drawing/2014/main" id="{64C28586-BF98-D108-029B-ECA1C9D83419}"/>
              </a:ext>
            </a:extLst>
          </p:cNvPr>
          <p:cNvSpPr/>
          <p:nvPr/>
        </p:nvSpPr>
        <p:spPr>
          <a:xfrm>
            <a:off x="2607284" y="4560310"/>
            <a:ext cx="1905752" cy="301658"/>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cs typeface="Times New Roman" panose="02020603050405020304" pitchFamily="18" charset="0"/>
              </a:rPr>
              <a:t>Duration1</a:t>
            </a:r>
            <a:endParaRPr lang="zh-CN" altLang="en-US" dirty="0">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AC36B3A1-0081-8F6A-1A38-14B1DB100659}"/>
              </a:ext>
            </a:extLst>
          </p:cNvPr>
          <p:cNvSpPr/>
          <p:nvPr/>
        </p:nvSpPr>
        <p:spPr>
          <a:xfrm>
            <a:off x="2376995" y="3717786"/>
            <a:ext cx="2448856" cy="296982"/>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cs typeface="Times New Roman" panose="02020603050405020304" pitchFamily="18" charset="0"/>
              </a:rPr>
              <a:t>Duration2</a:t>
            </a:r>
            <a:endParaRPr lang="zh-CN" altLang="en-US"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65ED4B85-555B-93D8-0FD8-F55D7F09F65F}"/>
              </a:ext>
            </a:extLst>
          </p:cNvPr>
          <p:cNvSpPr/>
          <p:nvPr/>
        </p:nvSpPr>
        <p:spPr>
          <a:xfrm>
            <a:off x="2501924" y="2851287"/>
            <a:ext cx="1192302" cy="320957"/>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cs typeface="Times New Roman" panose="02020603050405020304" pitchFamily="18" charset="0"/>
              </a:rPr>
              <a:t>Duration3</a:t>
            </a:r>
            <a:endParaRPr lang="zh-CN" altLang="en-US"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00C49547-6DD7-9C53-1C28-5A57837F7B8D}"/>
              </a:ext>
            </a:extLst>
          </p:cNvPr>
          <p:cNvSpPr txBox="1"/>
          <p:nvPr/>
        </p:nvSpPr>
        <p:spPr>
          <a:xfrm>
            <a:off x="5361681" y="5313653"/>
            <a:ext cx="687921" cy="369331"/>
          </a:xfrm>
          <a:prstGeom prst="rect">
            <a:avLst/>
          </a:prstGeom>
          <a:noFill/>
        </p:spPr>
        <p:txBody>
          <a:bodyPr wrap="square">
            <a:spAutoFit/>
          </a:bodyPr>
          <a:lstStyle/>
          <a:p>
            <a:r>
              <a:rPr lang="en-US" altLang="zh-CN" dirty="0">
                <a:latin typeface="Times New Roman" panose="02020603050405020304" pitchFamily="18" charset="0"/>
                <a:ea typeface="Tahoma" panose="020B0604030504040204" pitchFamily="34" charset="0"/>
                <a:cs typeface="Times New Roman" panose="02020603050405020304" pitchFamily="18" charset="0"/>
              </a:rPr>
              <a:t>Time</a:t>
            </a:r>
            <a:endParaRPr lang="zh-CN" altLang="en-US"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B5FA78D0-9585-8071-99F1-8070745410E3}"/>
              </a:ext>
            </a:extLst>
          </p:cNvPr>
          <p:cNvSpPr txBox="1"/>
          <p:nvPr/>
        </p:nvSpPr>
        <p:spPr>
          <a:xfrm>
            <a:off x="3105961" y="4155228"/>
            <a:ext cx="908398" cy="369332"/>
          </a:xfrm>
          <a:prstGeom prst="rect">
            <a:avLst/>
          </a:prstGeom>
          <a:noFill/>
          <a:ln>
            <a:noFill/>
          </a:ln>
        </p:spPr>
        <p:txBody>
          <a:bodyPr wrap="square">
            <a:spAutoFit/>
          </a:bodyPr>
          <a:lstStyle/>
          <a:p>
            <a:pPr algn="ctr"/>
            <a:r>
              <a:rPr lang="en-US" altLang="zh-CN" dirty="0">
                <a:latin typeface="Times New Roman" panose="02020603050405020304" pitchFamily="18" charset="0"/>
                <a:cs typeface="Times New Roman" panose="02020603050405020304" pitchFamily="18" charset="0"/>
              </a:rPr>
              <a:t>Plane 1</a:t>
            </a:r>
            <a:endParaRPr lang="zh-CN" altLang="en-US"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B6906B1A-4803-D2F5-B9E3-6966EB6A3DA2}"/>
              </a:ext>
            </a:extLst>
          </p:cNvPr>
          <p:cNvSpPr txBox="1"/>
          <p:nvPr/>
        </p:nvSpPr>
        <p:spPr>
          <a:xfrm>
            <a:off x="3098075" y="3260349"/>
            <a:ext cx="1006696" cy="369332"/>
          </a:xfrm>
          <a:prstGeom prst="rect">
            <a:avLst/>
          </a:prstGeom>
          <a:noFill/>
          <a:ln>
            <a:noFill/>
          </a:ln>
        </p:spPr>
        <p:txBody>
          <a:bodyPr wrap="square">
            <a:spAutoFit/>
          </a:bodyPr>
          <a:lstStyle/>
          <a:p>
            <a:pPr algn="ctr"/>
            <a:r>
              <a:rPr lang="en-US" altLang="zh-CN" dirty="0">
                <a:latin typeface="Times New Roman" panose="02020603050405020304" pitchFamily="18" charset="0"/>
                <a:cs typeface="Times New Roman" panose="02020603050405020304" pitchFamily="18" charset="0"/>
              </a:rPr>
              <a:t>Plane 2</a:t>
            </a:r>
            <a:endParaRPr lang="zh-CN" altLang="en-US"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784148FB-B87F-029B-07D1-39D6605EDCE4}"/>
              </a:ext>
            </a:extLst>
          </p:cNvPr>
          <p:cNvSpPr txBox="1"/>
          <p:nvPr/>
        </p:nvSpPr>
        <p:spPr>
          <a:xfrm>
            <a:off x="2347787" y="2386053"/>
            <a:ext cx="1500576" cy="369332"/>
          </a:xfrm>
          <a:prstGeom prst="rect">
            <a:avLst/>
          </a:prstGeom>
          <a:noFill/>
          <a:ln>
            <a:noFill/>
          </a:ln>
        </p:spPr>
        <p:txBody>
          <a:bodyPr wrap="square">
            <a:spAutoFit/>
          </a:bodyPr>
          <a:lstStyle/>
          <a:p>
            <a:pPr algn="ctr"/>
            <a:r>
              <a:rPr lang="en-US" altLang="zh-CN" dirty="0">
                <a:latin typeface="Times New Roman" panose="02020603050405020304" pitchFamily="18" charset="0"/>
                <a:cs typeface="Times New Roman" panose="02020603050405020304" pitchFamily="18" charset="0"/>
              </a:rPr>
              <a:t>Plane 3</a:t>
            </a:r>
          </a:p>
        </p:txBody>
      </p:sp>
      <p:sp>
        <p:nvSpPr>
          <p:cNvPr id="11" name="文本框 10">
            <a:extLst>
              <a:ext uri="{FF2B5EF4-FFF2-40B4-BE49-F238E27FC236}">
                <a16:creationId xmlns:a16="http://schemas.microsoft.com/office/drawing/2014/main" id="{255EFBE9-746B-9E4D-0346-F2B23BFF8CA5}"/>
              </a:ext>
            </a:extLst>
          </p:cNvPr>
          <p:cNvSpPr txBox="1"/>
          <p:nvPr/>
        </p:nvSpPr>
        <p:spPr>
          <a:xfrm>
            <a:off x="824151" y="2811394"/>
            <a:ext cx="1552843" cy="369332"/>
          </a:xfrm>
          <a:prstGeom prst="rect">
            <a:avLst/>
          </a:prstGeom>
          <a:noFill/>
        </p:spPr>
        <p:txBody>
          <a:bodyPr wrap="square">
            <a:spAutoFit/>
          </a:bodyPr>
          <a:lstStyle/>
          <a:p>
            <a:r>
              <a:rPr lang="en-US" altLang="zh-CN" sz="1800" dirty="0">
                <a:latin typeface="Times New Roman" panose="02020603050405020304" pitchFamily="18" charset="0"/>
                <a:ea typeface="Tahoma" panose="020B0604030504040204" pitchFamily="34" charset="0"/>
                <a:cs typeface="Times New Roman" panose="02020603050405020304" pitchFamily="18" charset="0"/>
              </a:rPr>
              <a:t>ATCO </a:t>
            </a:r>
            <a:r>
              <a:rPr lang="en-US" altLang="zh-CN" dirty="0">
                <a:latin typeface="Times New Roman" panose="02020603050405020304" pitchFamily="18" charset="0"/>
                <a:ea typeface="Tahoma" panose="020B0604030504040204" pitchFamily="34" charset="0"/>
                <a:cs typeface="Times New Roman" panose="02020603050405020304" pitchFamily="18" charset="0"/>
              </a:rPr>
              <a:t>Audio</a:t>
            </a:r>
          </a:p>
        </p:txBody>
      </p:sp>
      <p:pic>
        <p:nvPicPr>
          <p:cNvPr id="12" name="图片 11">
            <a:extLst>
              <a:ext uri="{FF2B5EF4-FFF2-40B4-BE49-F238E27FC236}">
                <a16:creationId xmlns:a16="http://schemas.microsoft.com/office/drawing/2014/main" id="{B8F8326D-CB81-0391-FF85-E241D8F25C8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1691" y="2784734"/>
            <a:ext cx="514279" cy="488306"/>
          </a:xfrm>
          <a:prstGeom prst="rect">
            <a:avLst/>
          </a:prstGeom>
        </p:spPr>
      </p:pic>
      <p:sp>
        <p:nvSpPr>
          <p:cNvPr id="13" name="文本框 12">
            <a:extLst>
              <a:ext uri="{FF2B5EF4-FFF2-40B4-BE49-F238E27FC236}">
                <a16:creationId xmlns:a16="http://schemas.microsoft.com/office/drawing/2014/main" id="{2DC8B1D0-A477-9CD5-9DAD-4CC4978C8808}"/>
              </a:ext>
            </a:extLst>
          </p:cNvPr>
          <p:cNvSpPr txBox="1"/>
          <p:nvPr/>
        </p:nvSpPr>
        <p:spPr>
          <a:xfrm>
            <a:off x="808300" y="3645436"/>
            <a:ext cx="1552843" cy="369332"/>
          </a:xfrm>
          <a:prstGeom prst="rect">
            <a:avLst/>
          </a:prstGeom>
          <a:noFill/>
        </p:spPr>
        <p:txBody>
          <a:bodyPr wrap="square">
            <a:spAutoFit/>
          </a:bodyPr>
          <a:lstStyle/>
          <a:p>
            <a:r>
              <a:rPr lang="en-US" altLang="zh-CN" sz="1800" dirty="0">
                <a:latin typeface="Times New Roman" panose="02020603050405020304" pitchFamily="18" charset="0"/>
                <a:ea typeface="Tahoma" panose="020B0604030504040204" pitchFamily="34" charset="0"/>
                <a:cs typeface="Times New Roman" panose="02020603050405020304" pitchFamily="18" charset="0"/>
              </a:rPr>
              <a:t>ATCO </a:t>
            </a:r>
            <a:r>
              <a:rPr lang="en-US" altLang="zh-CN" dirty="0">
                <a:latin typeface="Times New Roman" panose="02020603050405020304" pitchFamily="18" charset="0"/>
                <a:ea typeface="Tahoma" panose="020B0604030504040204" pitchFamily="34" charset="0"/>
                <a:cs typeface="Times New Roman" panose="02020603050405020304" pitchFamily="18" charset="0"/>
              </a:rPr>
              <a:t>Audio</a:t>
            </a:r>
          </a:p>
        </p:txBody>
      </p:sp>
      <p:pic>
        <p:nvPicPr>
          <p:cNvPr id="14" name="图片 13">
            <a:extLst>
              <a:ext uri="{FF2B5EF4-FFF2-40B4-BE49-F238E27FC236}">
                <a16:creationId xmlns:a16="http://schemas.microsoft.com/office/drawing/2014/main" id="{FC1CC6ED-8A7B-A70A-F763-D8817FA9FBF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45840" y="3618776"/>
            <a:ext cx="514279" cy="488306"/>
          </a:xfrm>
          <a:prstGeom prst="rect">
            <a:avLst/>
          </a:prstGeom>
        </p:spPr>
      </p:pic>
      <p:sp>
        <p:nvSpPr>
          <p:cNvPr id="15" name="文本框 14">
            <a:extLst>
              <a:ext uri="{FF2B5EF4-FFF2-40B4-BE49-F238E27FC236}">
                <a16:creationId xmlns:a16="http://schemas.microsoft.com/office/drawing/2014/main" id="{96719473-D15F-A2BD-D20F-880E67095528}"/>
              </a:ext>
            </a:extLst>
          </p:cNvPr>
          <p:cNvSpPr txBox="1"/>
          <p:nvPr/>
        </p:nvSpPr>
        <p:spPr>
          <a:xfrm>
            <a:off x="824151" y="4479478"/>
            <a:ext cx="1552843" cy="369332"/>
          </a:xfrm>
          <a:prstGeom prst="rect">
            <a:avLst/>
          </a:prstGeom>
          <a:noFill/>
        </p:spPr>
        <p:txBody>
          <a:bodyPr wrap="square">
            <a:spAutoFit/>
          </a:bodyPr>
          <a:lstStyle/>
          <a:p>
            <a:r>
              <a:rPr lang="en-US" altLang="zh-CN" sz="1800" dirty="0">
                <a:latin typeface="Times New Roman" panose="02020603050405020304" pitchFamily="18" charset="0"/>
                <a:ea typeface="Tahoma" panose="020B0604030504040204" pitchFamily="34" charset="0"/>
                <a:cs typeface="Times New Roman" panose="02020603050405020304" pitchFamily="18" charset="0"/>
              </a:rPr>
              <a:t>ATCO </a:t>
            </a:r>
            <a:r>
              <a:rPr lang="en-US" altLang="zh-CN" dirty="0">
                <a:latin typeface="Times New Roman" panose="02020603050405020304" pitchFamily="18" charset="0"/>
                <a:ea typeface="Tahoma" panose="020B0604030504040204" pitchFamily="34" charset="0"/>
                <a:cs typeface="Times New Roman" panose="02020603050405020304" pitchFamily="18" charset="0"/>
              </a:rPr>
              <a:t>Audio</a:t>
            </a:r>
          </a:p>
        </p:txBody>
      </p:sp>
      <p:pic>
        <p:nvPicPr>
          <p:cNvPr id="16" name="图片 15">
            <a:extLst>
              <a:ext uri="{FF2B5EF4-FFF2-40B4-BE49-F238E27FC236}">
                <a16:creationId xmlns:a16="http://schemas.microsoft.com/office/drawing/2014/main" id="{43F511CB-771A-2B5F-17BB-B8B5174D2FD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1691" y="4452818"/>
            <a:ext cx="514279" cy="488306"/>
          </a:xfrm>
          <a:prstGeom prst="rect">
            <a:avLst/>
          </a:prstGeom>
        </p:spPr>
      </p:pic>
      <p:cxnSp>
        <p:nvCxnSpPr>
          <p:cNvPr id="17" name="直接箭头连接符 16">
            <a:extLst>
              <a:ext uri="{FF2B5EF4-FFF2-40B4-BE49-F238E27FC236}">
                <a16:creationId xmlns:a16="http://schemas.microsoft.com/office/drawing/2014/main" id="{F927BF55-71E2-F9B4-CA2C-C9870931A671}"/>
              </a:ext>
            </a:extLst>
          </p:cNvPr>
          <p:cNvCxnSpPr>
            <a:cxnSpLocks/>
          </p:cNvCxnSpPr>
          <p:nvPr/>
        </p:nvCxnSpPr>
        <p:spPr>
          <a:xfrm flipV="1">
            <a:off x="2364093" y="2436354"/>
            <a:ext cx="12901" cy="30142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8" name="文本框 17">
            <a:extLst>
              <a:ext uri="{FF2B5EF4-FFF2-40B4-BE49-F238E27FC236}">
                <a16:creationId xmlns:a16="http://schemas.microsoft.com/office/drawing/2014/main" id="{E263C9CF-72EE-F6D4-3DB8-2EAD5A133327}"/>
              </a:ext>
            </a:extLst>
          </p:cNvPr>
          <p:cNvSpPr txBox="1"/>
          <p:nvPr/>
        </p:nvSpPr>
        <p:spPr>
          <a:xfrm>
            <a:off x="2072719" y="5313652"/>
            <a:ext cx="304275" cy="369332"/>
          </a:xfrm>
          <a:prstGeom prst="rect">
            <a:avLst/>
          </a:prstGeom>
          <a:noFill/>
        </p:spPr>
        <p:txBody>
          <a:bodyPr wrap="square">
            <a:spAutoFit/>
          </a:bodyPr>
          <a:lstStyle/>
          <a:p>
            <a:r>
              <a:rPr lang="en-US" altLang="zh-CN" dirty="0">
                <a:latin typeface="Times New Roman" panose="02020603050405020304" pitchFamily="18" charset="0"/>
                <a:ea typeface="Tahoma" panose="020B0604030504040204" pitchFamily="34"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4EC430CF-1FEB-F4CE-C3AC-FD265B4585A0}"/>
              </a:ext>
            </a:extLst>
          </p:cNvPr>
          <p:cNvSpPr txBox="1"/>
          <p:nvPr/>
        </p:nvSpPr>
        <p:spPr>
          <a:xfrm>
            <a:off x="5074801" y="4845094"/>
            <a:ext cx="1449335" cy="369332"/>
          </a:xfrm>
          <a:prstGeom prst="rect">
            <a:avLst/>
          </a:prstGeom>
          <a:noFill/>
        </p:spPr>
        <p:txBody>
          <a:bodyPr wrap="square">
            <a:spAutoFit/>
          </a:bodyPr>
          <a:lstStyle/>
          <a:p>
            <a:r>
              <a:rPr lang="en-US" altLang="zh-CN" dirty="0">
                <a:latin typeface="Times New Roman" panose="02020603050405020304" pitchFamily="18" charset="0"/>
                <a:ea typeface="Tahoma" panose="020B0604030504040204" pitchFamily="34" charset="0"/>
                <a:cs typeface="Times New Roman" panose="02020603050405020304" pitchFamily="18" charset="0"/>
              </a:rPr>
              <a:t>Peak Hour…</a:t>
            </a:r>
            <a:endParaRPr lang="zh-CN" altLang="en-US"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F8AAF03D-DE6D-2B3F-CB3C-67644FEAC2B4}"/>
              </a:ext>
            </a:extLst>
          </p:cNvPr>
          <p:cNvSpPr txBox="1"/>
          <p:nvPr/>
        </p:nvSpPr>
        <p:spPr>
          <a:xfrm>
            <a:off x="7728712" y="3769839"/>
            <a:ext cx="2953662" cy="369332"/>
          </a:xfrm>
          <a:prstGeom prst="rect">
            <a:avLst/>
          </a:prstGeom>
          <a:noFill/>
        </p:spPr>
        <p:txBody>
          <a:bodyPr wrap="square">
            <a:spAutoFit/>
          </a:bodyPr>
          <a:lstStyle/>
          <a:p>
            <a:r>
              <a:rPr lang="en-US" altLang="zh-CN" dirty="0">
                <a:latin typeface="Times New Roman" panose="02020603050405020304" pitchFamily="18" charset="0"/>
                <a:ea typeface="Tahoma" panose="020B0604030504040204" pitchFamily="34" charset="0"/>
                <a:cs typeface="Times New Roman" panose="02020603050405020304" pitchFamily="18" charset="0"/>
              </a:rPr>
              <a:t>Metric for ATCO Workload</a:t>
            </a:r>
            <a:endParaRPr lang="zh-CN" altLang="en-US" dirty="0">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E0B8BB4B-083F-2617-2FE5-E4F2429AA382}"/>
              </a:ext>
            </a:extLst>
          </p:cNvPr>
          <p:cNvSpPr/>
          <p:nvPr/>
        </p:nvSpPr>
        <p:spPr>
          <a:xfrm>
            <a:off x="6236514" y="2841079"/>
            <a:ext cx="1905752" cy="296981"/>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cs typeface="Times New Roman" panose="02020603050405020304" pitchFamily="18" charset="0"/>
              </a:rPr>
              <a:t>Duration1</a:t>
            </a:r>
            <a:endParaRPr lang="zh-CN" altLang="en-US" dirty="0">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1F2890F8-DE9A-82F0-1FEC-BCBEA9FC9301}"/>
              </a:ext>
            </a:extLst>
          </p:cNvPr>
          <p:cNvSpPr/>
          <p:nvPr/>
        </p:nvSpPr>
        <p:spPr>
          <a:xfrm>
            <a:off x="8142266" y="2841079"/>
            <a:ext cx="2448856" cy="296982"/>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cs typeface="Times New Roman" panose="02020603050405020304" pitchFamily="18" charset="0"/>
              </a:rPr>
              <a:t>Duration2</a:t>
            </a:r>
            <a:endParaRPr lang="zh-CN" altLang="en-US" dirty="0">
              <a:latin typeface="Times New Roman" panose="02020603050405020304" pitchFamily="18" charset="0"/>
              <a:cs typeface="Times New Roman" panose="02020603050405020304" pitchFamily="18" charset="0"/>
            </a:endParaRPr>
          </a:p>
        </p:txBody>
      </p:sp>
      <p:sp>
        <p:nvSpPr>
          <p:cNvPr id="23" name="矩形 22">
            <a:extLst>
              <a:ext uri="{FF2B5EF4-FFF2-40B4-BE49-F238E27FC236}">
                <a16:creationId xmlns:a16="http://schemas.microsoft.com/office/drawing/2014/main" id="{EA41DF17-E358-6958-C651-8494D3D72B17}"/>
              </a:ext>
            </a:extLst>
          </p:cNvPr>
          <p:cNvSpPr/>
          <p:nvPr/>
        </p:nvSpPr>
        <p:spPr>
          <a:xfrm>
            <a:off x="10591122" y="2841080"/>
            <a:ext cx="1192302" cy="296982"/>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cs typeface="Times New Roman" panose="02020603050405020304" pitchFamily="18" charset="0"/>
              </a:rPr>
              <a:t>Duration3</a:t>
            </a:r>
            <a:endParaRPr lang="zh-CN" altLang="en-US" dirty="0">
              <a:latin typeface="Times New Roman" panose="02020603050405020304" pitchFamily="18" charset="0"/>
              <a:cs typeface="Times New Roman" panose="02020603050405020304" pitchFamily="18" charset="0"/>
            </a:endParaRPr>
          </a:p>
        </p:txBody>
      </p:sp>
      <p:sp>
        <p:nvSpPr>
          <p:cNvPr id="24" name="右大括号 23">
            <a:extLst>
              <a:ext uri="{FF2B5EF4-FFF2-40B4-BE49-F238E27FC236}">
                <a16:creationId xmlns:a16="http://schemas.microsoft.com/office/drawing/2014/main" id="{FB5F988F-47DE-4D73-2983-FEB1B219BB29}"/>
              </a:ext>
            </a:extLst>
          </p:cNvPr>
          <p:cNvSpPr/>
          <p:nvPr/>
        </p:nvSpPr>
        <p:spPr>
          <a:xfrm rot="5400000">
            <a:off x="8902941" y="708756"/>
            <a:ext cx="214053" cy="5546909"/>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dirty="0"/>
          </a:p>
        </p:txBody>
      </p:sp>
      <p:sp>
        <p:nvSpPr>
          <p:cNvPr id="25" name="文本框 24">
            <a:extLst>
              <a:ext uri="{FF2B5EF4-FFF2-40B4-BE49-F238E27FC236}">
                <a16:creationId xmlns:a16="http://schemas.microsoft.com/office/drawing/2014/main" id="{7744DF51-FF40-C496-A92E-0B84B62A67E2}"/>
              </a:ext>
            </a:extLst>
          </p:cNvPr>
          <p:cNvSpPr txBox="1"/>
          <p:nvPr/>
        </p:nvSpPr>
        <p:spPr>
          <a:xfrm>
            <a:off x="739047" y="1387429"/>
            <a:ext cx="5310555" cy="338554"/>
          </a:xfrm>
          <a:prstGeom prst="rect">
            <a:avLst/>
          </a:prstGeom>
          <a:noFill/>
        </p:spPr>
        <p:txBody>
          <a:bodyPr wrap="square">
            <a:spAutoFit/>
          </a:bodyPr>
          <a:lstStyle/>
          <a:p>
            <a:r>
              <a:rPr lang="en-US" altLang="zh-CN" sz="1600" b="1" dirty="0">
                <a:effectLst/>
                <a:latin typeface="Times New Roman" panose="02020603050405020304" pitchFamily="18" charset="0"/>
                <a:ea typeface="微软雅黑" panose="020B0503020204020204" pitchFamily="34" charset="-122"/>
                <a:cs typeface="Times New Roman" panose="02020603050405020304" pitchFamily="18" charset="0"/>
              </a:rPr>
              <a:t>Estimation and Scheduling of ATCO Staffing Needs</a:t>
            </a:r>
            <a:endParaRPr lang="zh-CN" altLang="en-US" sz="1600" dirty="0">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03A5D641-991C-653E-0C55-5A8E144097EB}"/>
              </a:ext>
            </a:extLst>
          </p:cNvPr>
          <p:cNvSpPr txBox="1"/>
          <p:nvPr/>
        </p:nvSpPr>
        <p:spPr>
          <a:xfrm>
            <a:off x="6833139" y="1604119"/>
            <a:ext cx="4353656" cy="338554"/>
          </a:xfrm>
          <a:prstGeom prst="rect">
            <a:avLst/>
          </a:prstGeom>
          <a:noFill/>
        </p:spPr>
        <p:txBody>
          <a:bodyPr wrap="square">
            <a:spAutoFit/>
          </a:bodyPr>
          <a:lstStyle>
            <a:defPPr>
              <a:defRPr lang="zh-CN"/>
            </a:defPPr>
            <a:lvl1pPr>
              <a:defRPr sz="1600" b="1">
                <a:effectLst/>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dirty="0"/>
              <a:t>Workload Quantification and Fatigue Detection</a:t>
            </a:r>
            <a:endParaRPr lang="zh-CN" altLang="en-US" dirty="0"/>
          </a:p>
        </p:txBody>
      </p:sp>
    </p:spTree>
    <p:extLst>
      <p:ext uri="{BB962C8B-B14F-4D97-AF65-F5344CB8AC3E}">
        <p14:creationId xmlns:p14="http://schemas.microsoft.com/office/powerpoint/2010/main" val="1711224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E5682-EA8A-7B41-2213-7018A360F020}"/>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69F16B97-3CE9-0AE4-FCA3-AD77CA000399}"/>
              </a:ext>
            </a:extLst>
          </p:cNvPr>
          <p:cNvSpPr txBox="1"/>
          <p:nvPr/>
        </p:nvSpPr>
        <p:spPr>
          <a:xfrm>
            <a:off x="391229" y="733188"/>
            <a:ext cx="4616492" cy="400110"/>
          </a:xfrm>
          <a:prstGeom prst="rect">
            <a:avLst/>
          </a:prstGeom>
          <a:noFill/>
        </p:spPr>
        <p:txBody>
          <a:bodyPr wrap="square">
            <a:spAutoFit/>
          </a:bodyPr>
          <a:lstStyle/>
          <a:p>
            <a:pPr>
              <a:spcBef>
                <a:spcPct val="0"/>
              </a:spcBef>
            </a:pPr>
            <a:r>
              <a:rPr lang="en-US" altLang="zh-CN" sz="2000" b="1" dirty="0">
                <a:solidFill>
                  <a:schemeClr val="tx1">
                    <a:lumMod val="85000"/>
                    <a:lumOff val="15000"/>
                  </a:schemeClr>
                </a:solidFill>
                <a:latin typeface="Times New Roman" panose="02020603050405020304" pitchFamily="18" charset="0"/>
                <a:ea typeface="Tahoma" panose="020B0604030504040204" pitchFamily="34" charset="0"/>
                <a:cs typeface="Times New Roman" panose="02020603050405020304" pitchFamily="18" charset="0"/>
              </a:rPr>
              <a:t>2</a:t>
            </a:r>
            <a:r>
              <a:rPr lang="zh-CN" altLang="en-US" sz="2000" b="1" dirty="0">
                <a:solidFill>
                  <a:schemeClr val="tx1">
                    <a:lumMod val="85000"/>
                    <a:lumOff val="15000"/>
                  </a:schemeClr>
                </a:solidFill>
                <a:latin typeface="Times New Roman" panose="02020603050405020304" pitchFamily="18" charset="0"/>
                <a:ea typeface="Tahoma" panose="020B0604030504040204" pitchFamily="34" charset="0"/>
                <a:cs typeface="Times New Roman" panose="02020603050405020304" pitchFamily="18" charset="0"/>
              </a:rPr>
              <a:t>、</a:t>
            </a:r>
            <a:r>
              <a:rPr lang="en-US" altLang="zh-CN" sz="2000" b="1" dirty="0">
                <a:solidFill>
                  <a:schemeClr val="tx1">
                    <a:lumMod val="85000"/>
                    <a:lumOff val="15000"/>
                  </a:schemeClr>
                </a:solidFill>
                <a:latin typeface="Times New Roman" panose="02020603050405020304" pitchFamily="18" charset="0"/>
                <a:ea typeface="Tahoma" panose="020B0604030504040204" pitchFamily="34" charset="0"/>
                <a:cs typeface="Times New Roman" panose="02020603050405020304" pitchFamily="18" charset="0"/>
              </a:rPr>
              <a:t>Prediction Objective and Framework </a:t>
            </a:r>
          </a:p>
        </p:txBody>
      </p:sp>
      <p:pic>
        <p:nvPicPr>
          <p:cNvPr id="46" name="图片 45">
            <a:extLst>
              <a:ext uri="{FF2B5EF4-FFF2-40B4-BE49-F238E27FC236}">
                <a16:creationId xmlns:a16="http://schemas.microsoft.com/office/drawing/2014/main" id="{EDB6D802-2288-AADC-ADA1-2DB894A3653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44604" y="1376563"/>
            <a:ext cx="8302792" cy="4933137"/>
          </a:xfrm>
          <a:prstGeom prst="rect">
            <a:avLst/>
          </a:prstGeom>
          <a:noFill/>
        </p:spPr>
      </p:pic>
    </p:spTree>
    <p:extLst>
      <p:ext uri="{BB962C8B-B14F-4D97-AF65-F5344CB8AC3E}">
        <p14:creationId xmlns:p14="http://schemas.microsoft.com/office/powerpoint/2010/main" val="2428127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C528C-F1C2-BCFC-C380-F709848B82F8}"/>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0C3083F1-EC53-ACA2-52FD-6E5D0FEED196}"/>
              </a:ext>
            </a:extLst>
          </p:cNvPr>
          <p:cNvSpPr txBox="1"/>
          <p:nvPr/>
        </p:nvSpPr>
        <p:spPr>
          <a:xfrm>
            <a:off x="391229" y="733188"/>
            <a:ext cx="4616492" cy="400110"/>
          </a:xfrm>
          <a:prstGeom prst="rect">
            <a:avLst/>
          </a:prstGeom>
          <a:noFill/>
        </p:spPr>
        <p:txBody>
          <a:bodyPr wrap="square">
            <a:spAutoFit/>
          </a:bodyPr>
          <a:lstStyle/>
          <a:p>
            <a:pPr>
              <a:spcBef>
                <a:spcPct val="0"/>
              </a:spcBef>
            </a:pPr>
            <a:r>
              <a:rPr lang="en-US" altLang="zh-CN" sz="2000" b="1" dirty="0">
                <a:solidFill>
                  <a:schemeClr val="tx1">
                    <a:lumMod val="85000"/>
                    <a:lumOff val="15000"/>
                  </a:schemeClr>
                </a:solidFill>
                <a:latin typeface="Times New Roman" panose="02020603050405020304" pitchFamily="18" charset="0"/>
                <a:ea typeface="Tahoma" panose="020B0604030504040204" pitchFamily="34" charset="0"/>
                <a:cs typeface="Times New Roman" panose="02020603050405020304" pitchFamily="18" charset="0"/>
              </a:rPr>
              <a:t>3</a:t>
            </a:r>
            <a:r>
              <a:rPr lang="zh-CN" altLang="en-US" sz="2000" b="1" dirty="0">
                <a:solidFill>
                  <a:schemeClr val="tx1">
                    <a:lumMod val="85000"/>
                    <a:lumOff val="15000"/>
                  </a:schemeClr>
                </a:solidFill>
                <a:latin typeface="Times New Roman" panose="02020603050405020304" pitchFamily="18" charset="0"/>
                <a:ea typeface="Tahoma" panose="020B0604030504040204" pitchFamily="34" charset="0"/>
                <a:cs typeface="Times New Roman" panose="02020603050405020304" pitchFamily="18" charset="0"/>
              </a:rPr>
              <a:t>、</a:t>
            </a:r>
            <a:r>
              <a:rPr lang="en-US" altLang="zh-CN" sz="2000" b="1" dirty="0">
                <a:solidFill>
                  <a:schemeClr val="tx1">
                    <a:lumMod val="85000"/>
                    <a:lumOff val="15000"/>
                  </a:schemeClr>
                </a:solidFill>
                <a:latin typeface="Times New Roman" panose="02020603050405020304" pitchFamily="18" charset="0"/>
                <a:ea typeface="Tahoma" panose="020B0604030504040204" pitchFamily="34" charset="0"/>
                <a:cs typeface="Times New Roman" panose="02020603050405020304" pitchFamily="18" charset="0"/>
              </a:rPr>
              <a:t>Multi-source Data Construction</a:t>
            </a:r>
          </a:p>
        </p:txBody>
      </p:sp>
      <p:sp>
        <p:nvSpPr>
          <p:cNvPr id="3" name="矩形 2">
            <a:extLst>
              <a:ext uri="{FF2B5EF4-FFF2-40B4-BE49-F238E27FC236}">
                <a16:creationId xmlns:a16="http://schemas.microsoft.com/office/drawing/2014/main" id="{D716059D-8543-E6B2-E30E-C54C7CE2BE70}"/>
              </a:ext>
            </a:extLst>
          </p:cNvPr>
          <p:cNvSpPr/>
          <p:nvPr/>
        </p:nvSpPr>
        <p:spPr>
          <a:xfrm>
            <a:off x="487832" y="1189484"/>
            <a:ext cx="7496292" cy="307777"/>
          </a:xfrm>
          <a:prstGeom prst="rect">
            <a:avLst/>
          </a:prstGeom>
        </p:spPr>
        <p:txBody>
          <a:bodyPr wrap="square">
            <a:spAutoFit/>
          </a:bodyPr>
          <a:lstStyle/>
          <a:p>
            <a:r>
              <a:rPr lang="en-US" altLang="zh-CN" sz="1400" dirty="0">
                <a:latin typeface="+mn-ea"/>
                <a:cs typeface="Times New Roman" panose="02020603050405020304" pitchFamily="18" charset="0"/>
              </a:rPr>
              <a:t>Study Area: Changi International Airport and its Terminal Maneuvering Area</a:t>
            </a:r>
            <a:endParaRPr lang="zh-CN" altLang="en-US" sz="1400" dirty="0">
              <a:latin typeface="+mn-ea"/>
              <a:cs typeface="Times New Roman" panose="02020603050405020304" pitchFamily="18" charset="0"/>
            </a:endParaRPr>
          </a:p>
        </p:txBody>
      </p:sp>
      <p:pic>
        <p:nvPicPr>
          <p:cNvPr id="4" name="图片 3">
            <a:extLst>
              <a:ext uri="{FF2B5EF4-FFF2-40B4-BE49-F238E27FC236}">
                <a16:creationId xmlns:a16="http://schemas.microsoft.com/office/drawing/2014/main" id="{54A497E0-0ACF-9833-F8A5-61295343A05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750" y="1553447"/>
            <a:ext cx="4610642" cy="2310526"/>
          </a:xfrm>
          <a:prstGeom prst="rect">
            <a:avLst/>
          </a:prstGeom>
          <a:noFill/>
          <a:ln>
            <a:noFill/>
          </a:ln>
        </p:spPr>
      </p:pic>
      <p:sp>
        <p:nvSpPr>
          <p:cNvPr id="5" name="矩形 4">
            <a:extLst>
              <a:ext uri="{FF2B5EF4-FFF2-40B4-BE49-F238E27FC236}">
                <a16:creationId xmlns:a16="http://schemas.microsoft.com/office/drawing/2014/main" id="{F443B19A-FF91-7C21-D5ED-A99E81D6CF43}"/>
              </a:ext>
            </a:extLst>
          </p:cNvPr>
          <p:cNvSpPr/>
          <p:nvPr/>
        </p:nvSpPr>
        <p:spPr>
          <a:xfrm>
            <a:off x="487832" y="3947518"/>
            <a:ext cx="6747958" cy="307777"/>
          </a:xfrm>
          <a:prstGeom prst="rect">
            <a:avLst/>
          </a:prstGeom>
        </p:spPr>
        <p:txBody>
          <a:bodyPr wrap="square">
            <a:spAutoFit/>
          </a:bodyPr>
          <a:lstStyle/>
          <a:p>
            <a:r>
              <a:rPr lang="en-US" altLang="zh-CN" sz="1400" dirty="0">
                <a:ea typeface="微软雅黑" panose="020B0503020204020204" pitchFamily="34" charset="-122"/>
                <a:cs typeface="Times New Roman" panose="02020603050405020304" pitchFamily="18" charset="0"/>
              </a:rPr>
              <a:t>Main Data Sources: </a:t>
            </a:r>
            <a:r>
              <a:rPr lang="en-US" altLang="zh-CN" sz="1400" dirty="0" err="1">
                <a:ea typeface="微软雅黑" panose="020B0503020204020204" pitchFamily="34" charset="-122"/>
                <a:cs typeface="Times New Roman" panose="02020603050405020304" pitchFamily="18" charset="0"/>
              </a:rPr>
              <a:t>OpenSky</a:t>
            </a:r>
            <a:r>
              <a:rPr lang="en-US" altLang="zh-CN" sz="1400" dirty="0">
                <a:ea typeface="微软雅黑" panose="020B0503020204020204" pitchFamily="34" charset="-122"/>
                <a:cs typeface="Times New Roman" panose="02020603050405020304" pitchFamily="18" charset="0"/>
              </a:rPr>
              <a:t> (trajectory </a:t>
            </a:r>
            <a:r>
              <a:rPr lang="en-US" altLang="zh-CN" sz="1400" dirty="0"/>
              <a:t>data</a:t>
            </a:r>
            <a:r>
              <a:rPr lang="en-US" altLang="zh-CN" sz="1400" dirty="0">
                <a:ea typeface="微软雅黑" panose="020B0503020204020204" pitchFamily="34" charset="-122"/>
                <a:cs typeface="Times New Roman" panose="02020603050405020304" pitchFamily="18" charset="0"/>
              </a:rPr>
              <a:t>) + ATCO2 (</a:t>
            </a:r>
            <a:r>
              <a:rPr lang="en-US" altLang="zh-CN" sz="1400" dirty="0"/>
              <a:t>voice communication data</a:t>
            </a:r>
            <a:r>
              <a:rPr lang="en-US" altLang="zh-CN" sz="1400" dirty="0">
                <a:ea typeface="微软雅黑" panose="020B0503020204020204" pitchFamily="34" charset="-122"/>
                <a:cs typeface="Times New Roman" panose="02020603050405020304" pitchFamily="18" charset="0"/>
              </a:rPr>
              <a:t>) </a:t>
            </a:r>
            <a:endParaRPr lang="zh-CN" altLang="en-US" sz="1400" dirty="0">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E1FD0110-EA2C-3996-AED6-A80B7B69D9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750" y="4338841"/>
            <a:ext cx="4419462" cy="1808204"/>
          </a:xfrm>
          <a:prstGeom prst="rect">
            <a:avLst/>
          </a:prstGeom>
          <a:noFill/>
          <a:ln>
            <a:noFill/>
          </a:ln>
        </p:spPr>
      </p:pic>
      <p:pic>
        <p:nvPicPr>
          <p:cNvPr id="8" name="图片 7">
            <a:extLst>
              <a:ext uri="{FF2B5EF4-FFF2-40B4-BE49-F238E27FC236}">
                <a16:creationId xmlns:a16="http://schemas.microsoft.com/office/drawing/2014/main" id="{B74B3164-732D-CD70-315C-E9BE419E3891}"/>
              </a:ext>
            </a:extLst>
          </p:cNvPr>
          <p:cNvPicPr>
            <a:picLocks noChangeAspect="1"/>
          </p:cNvPicPr>
          <p:nvPr/>
        </p:nvPicPr>
        <p:blipFill rotWithShape="1">
          <a:blip r:embed="rId4">
            <a:extLst>
              <a:ext uri="{28A0092B-C50C-407E-A947-70E740481C1C}">
                <a14:useLocalDpi xmlns:a14="http://schemas.microsoft.com/office/drawing/2010/main" val="0"/>
              </a:ext>
            </a:extLst>
          </a:blip>
          <a:srcRect t="2156"/>
          <a:stretch/>
        </p:blipFill>
        <p:spPr bwMode="auto">
          <a:xfrm>
            <a:off x="5308429" y="4338840"/>
            <a:ext cx="3135963" cy="2071097"/>
          </a:xfrm>
          <a:prstGeom prst="rect">
            <a:avLst/>
          </a:prstGeom>
          <a:noFill/>
          <a:ln>
            <a:noFill/>
          </a:ln>
          <a:extLst>
            <a:ext uri="{53640926-AAD7-44D8-BBD7-CCE9431645EC}">
              <a14:shadowObscured xmlns:a14="http://schemas.microsoft.com/office/drawing/2010/main"/>
            </a:ext>
          </a:extLst>
        </p:spPr>
      </p:pic>
      <p:sp>
        <p:nvSpPr>
          <p:cNvPr id="9" name="文本框 8">
            <a:extLst>
              <a:ext uri="{FF2B5EF4-FFF2-40B4-BE49-F238E27FC236}">
                <a16:creationId xmlns:a16="http://schemas.microsoft.com/office/drawing/2014/main" id="{F96B6AF2-F18A-B980-2C3E-F7498422B205}"/>
              </a:ext>
            </a:extLst>
          </p:cNvPr>
          <p:cNvSpPr txBox="1"/>
          <p:nvPr/>
        </p:nvSpPr>
        <p:spPr>
          <a:xfrm>
            <a:off x="8831723" y="4479990"/>
            <a:ext cx="2833461" cy="1169551"/>
          </a:xfrm>
          <a:prstGeom prst="rect">
            <a:avLst/>
          </a:prstGeom>
          <a:noFill/>
        </p:spPr>
        <p:txBody>
          <a:bodyPr wrap="square">
            <a:spAutoFit/>
          </a:bodyPr>
          <a:lstStyle/>
          <a:p>
            <a:r>
              <a:rPr lang="en-US" altLang="zh-CN" sz="1400" kern="100" dirty="0">
                <a:effectLst/>
                <a:latin typeface="+mn-ea"/>
                <a:cs typeface="Times New Roman" panose="02020603050405020304" pitchFamily="18" charset="0"/>
              </a:rPr>
              <a:t>Additional Data:</a:t>
            </a:r>
          </a:p>
          <a:p>
            <a:pPr marL="285750" indent="-285750">
              <a:buFont typeface="Arial" panose="020B0604020202020204" pitchFamily="34" charset="0"/>
              <a:buChar char="•"/>
            </a:pPr>
            <a:r>
              <a:rPr lang="en-US" altLang="zh-CN" sz="1400" kern="100" dirty="0">
                <a:effectLst/>
                <a:latin typeface="+mn-ea"/>
                <a:cs typeface="Times New Roman" panose="02020603050405020304" pitchFamily="18" charset="0"/>
              </a:rPr>
              <a:t>Weather data</a:t>
            </a:r>
          </a:p>
          <a:p>
            <a:pPr marL="285750" indent="-285750">
              <a:buFont typeface="Arial" panose="020B0604020202020204" pitchFamily="34" charset="0"/>
              <a:buChar char="•"/>
            </a:pPr>
            <a:r>
              <a:rPr lang="en-US" altLang="zh-CN" sz="1400" kern="100" dirty="0">
                <a:effectLst/>
                <a:latin typeface="+mn-ea"/>
                <a:cs typeface="Times New Roman" panose="02020603050405020304" pitchFamily="18" charset="0"/>
              </a:rPr>
              <a:t>Airspace structure information</a:t>
            </a:r>
          </a:p>
          <a:p>
            <a:pPr marL="285750" indent="-285750">
              <a:buFont typeface="Arial" panose="020B0604020202020204" pitchFamily="34" charset="0"/>
              <a:buChar char="•"/>
            </a:pPr>
            <a:r>
              <a:rPr lang="en-US" altLang="zh-CN" sz="1400" kern="100" dirty="0">
                <a:effectLst/>
                <a:latin typeface="+mn-ea"/>
                <a:cs typeface="Times New Roman" panose="02020603050405020304" pitchFamily="18" charset="0"/>
              </a:rPr>
              <a:t>Airspace situational features</a:t>
            </a:r>
          </a:p>
          <a:p>
            <a:pPr marL="285750" indent="-285750">
              <a:buFont typeface="Arial" panose="020B0604020202020204" pitchFamily="34" charset="0"/>
              <a:buChar char="•"/>
            </a:pPr>
            <a:r>
              <a:rPr lang="en-US" altLang="zh-CN" sz="1400" kern="100" dirty="0">
                <a:effectLst/>
                <a:latin typeface="+mn-ea"/>
                <a:cs typeface="Times New Roman" panose="02020603050405020304" pitchFamily="18" charset="0"/>
              </a:rPr>
              <a:t>Aircraft-specific characteristics</a:t>
            </a:r>
            <a:endParaRPr lang="zh-CN" altLang="en-US" sz="1400" dirty="0">
              <a:latin typeface="+mn-ea"/>
              <a:cs typeface="Times New Roman" panose="02020603050405020304" pitchFamily="18" charset="0"/>
            </a:endParaRPr>
          </a:p>
        </p:txBody>
      </p:sp>
      <p:pic>
        <p:nvPicPr>
          <p:cNvPr id="11" name="Content Placeholder 6">
            <a:extLst>
              <a:ext uri="{FF2B5EF4-FFF2-40B4-BE49-F238E27FC236}">
                <a16:creationId xmlns:a16="http://schemas.microsoft.com/office/drawing/2014/main" id="{0DA8D1A7-6F46-314C-91B0-8DD4B9991C6C}"/>
              </a:ext>
            </a:extLst>
          </p:cNvPr>
          <p:cNvPicPr>
            <a:picLocks noChangeAspect="1"/>
          </p:cNvPicPr>
          <p:nvPr/>
        </p:nvPicPr>
        <p:blipFill>
          <a:blip r:embed="rId5"/>
          <a:stretch>
            <a:fillRect/>
          </a:stretch>
        </p:blipFill>
        <p:spPr>
          <a:xfrm>
            <a:off x="5394346" y="1517363"/>
            <a:ext cx="3437377" cy="2382693"/>
          </a:xfrm>
          <a:prstGeom prst="rect">
            <a:avLst/>
          </a:prstGeom>
        </p:spPr>
      </p:pic>
    </p:spTree>
    <p:extLst>
      <p:ext uri="{BB962C8B-B14F-4D97-AF65-F5344CB8AC3E}">
        <p14:creationId xmlns:p14="http://schemas.microsoft.com/office/powerpoint/2010/main" val="1102291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FAD21-9C87-5440-D0E2-E19A00D3AF54}"/>
            </a:ext>
          </a:extLst>
        </p:cNvPr>
        <p:cNvGrpSpPr/>
        <p:nvPr/>
      </p:nvGrpSpPr>
      <p:grpSpPr>
        <a:xfrm>
          <a:off x="0" y="0"/>
          <a:ext cx="0" cy="0"/>
          <a:chOff x="0" y="0"/>
          <a:chExt cx="0" cy="0"/>
        </a:xfrm>
      </p:grpSpPr>
      <p:sp>
        <p:nvSpPr>
          <p:cNvPr id="3" name="矩形: 圆角 2">
            <a:extLst>
              <a:ext uri="{FF2B5EF4-FFF2-40B4-BE49-F238E27FC236}">
                <a16:creationId xmlns:a16="http://schemas.microsoft.com/office/drawing/2014/main" id="{E808EA2B-0860-987B-11B4-A590F3D49E67}"/>
              </a:ext>
            </a:extLst>
          </p:cNvPr>
          <p:cNvSpPr/>
          <p:nvPr/>
        </p:nvSpPr>
        <p:spPr>
          <a:xfrm>
            <a:off x="202008" y="3796327"/>
            <a:ext cx="4216570" cy="2665901"/>
          </a:xfrm>
          <a:prstGeom prst="roundRect">
            <a:avLst/>
          </a:prstGeom>
          <a:noFill/>
          <a:ln>
            <a:solidFill>
              <a:srgbClr val="4472C4"/>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Calibri" panose="020F0502020204030204" pitchFamily="34" charset="0"/>
              <a:cs typeface="Calibri" panose="020F0502020204030204" pitchFamily="34" charset="0"/>
            </a:endParaRPr>
          </a:p>
        </p:txBody>
      </p:sp>
      <p:sp>
        <p:nvSpPr>
          <p:cNvPr id="4" name="矩形: 圆角 3">
            <a:extLst>
              <a:ext uri="{FF2B5EF4-FFF2-40B4-BE49-F238E27FC236}">
                <a16:creationId xmlns:a16="http://schemas.microsoft.com/office/drawing/2014/main" id="{12C91364-7166-7114-D3B2-8CAB116AED71}"/>
              </a:ext>
            </a:extLst>
          </p:cNvPr>
          <p:cNvSpPr/>
          <p:nvPr/>
        </p:nvSpPr>
        <p:spPr>
          <a:xfrm>
            <a:off x="197555" y="1062308"/>
            <a:ext cx="4216570" cy="2038949"/>
          </a:xfrm>
          <a:prstGeom prst="roundRect">
            <a:avLst/>
          </a:prstGeom>
          <a:noFill/>
          <a:ln>
            <a:solidFill>
              <a:srgbClr val="4472C4"/>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cs typeface="Calibri" panose="020F0502020204030204" pitchFamily="34" charset="0"/>
            </a:endParaRPr>
          </a:p>
        </p:txBody>
      </p:sp>
      <p:sp>
        <p:nvSpPr>
          <p:cNvPr id="5" name="矩形 4">
            <a:extLst>
              <a:ext uri="{FF2B5EF4-FFF2-40B4-BE49-F238E27FC236}">
                <a16:creationId xmlns:a16="http://schemas.microsoft.com/office/drawing/2014/main" id="{C95ABC8F-3878-B6F7-5699-62976A4CBCE0}"/>
              </a:ext>
            </a:extLst>
          </p:cNvPr>
          <p:cNvSpPr/>
          <p:nvPr/>
        </p:nvSpPr>
        <p:spPr>
          <a:xfrm>
            <a:off x="197555" y="635438"/>
            <a:ext cx="4400678" cy="369332"/>
          </a:xfrm>
          <a:prstGeom prst="rect">
            <a:avLst/>
          </a:prstGeom>
        </p:spPr>
        <p:txBody>
          <a:bodyPr wrap="square">
            <a:spAutoFit/>
          </a:bodyPr>
          <a:lstStyle/>
          <a:p>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Voice Command Text Processing</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矩形 5">
            <a:extLst>
              <a:ext uri="{FF2B5EF4-FFF2-40B4-BE49-F238E27FC236}">
                <a16:creationId xmlns:a16="http://schemas.microsoft.com/office/drawing/2014/main" id="{41B9FEE1-B723-1C80-36B4-AF2563672CB7}"/>
              </a:ext>
            </a:extLst>
          </p:cNvPr>
          <p:cNvSpPr/>
          <p:nvPr/>
        </p:nvSpPr>
        <p:spPr>
          <a:xfrm>
            <a:off x="311431" y="3861899"/>
            <a:ext cx="4172926" cy="2677656"/>
          </a:xfrm>
          <a:prstGeom prst="rect">
            <a:avLst/>
          </a:prstGeom>
        </p:spPr>
        <p:txBody>
          <a:bodyPr wrap="square">
            <a:spAutoFit/>
          </a:bodyPr>
          <a:lstStyle/>
          <a:p>
            <a:r>
              <a:rPr lang="en-US" altLang="zh-CN" sz="1200" dirty="0"/>
              <a:t>        To align ATCO voice commands with actual aircraft maneuvers, it is necessary to detect the precise </a:t>
            </a:r>
            <a:r>
              <a:rPr lang="en-US" altLang="zh-CN" sz="1200" b="1" dirty="0"/>
              <a:t>execution time</a:t>
            </a:r>
            <a:r>
              <a:rPr lang="en-US" altLang="zh-CN" sz="1200" dirty="0"/>
              <a:t> of each maneuver in the trajectory data.</a:t>
            </a:r>
          </a:p>
          <a:p>
            <a:endParaRPr lang="en-US" altLang="zh-CN" sz="1200" dirty="0"/>
          </a:p>
          <a:p>
            <a:r>
              <a:rPr lang="en-US" altLang="zh-CN" sz="1200" dirty="0"/>
              <a:t>Based on flight dynamics, a trajectory can be divided into:</a:t>
            </a:r>
            <a:endParaRPr lang="zh-CN" altLang="zh-CN" sz="1200" dirty="0"/>
          </a:p>
          <a:p>
            <a:pPr marL="171450" lvl="0" indent="-171450">
              <a:buFont typeface="Arial" panose="020B0604020202020204" pitchFamily="34" charset="0"/>
              <a:buChar char="•"/>
            </a:pPr>
            <a:r>
              <a:rPr lang="en-US" altLang="zh-CN" sz="1200" b="1" dirty="0"/>
              <a:t>Stable phases</a:t>
            </a:r>
            <a:r>
              <a:rPr lang="en-US" altLang="zh-CN" sz="1200" dirty="0"/>
              <a:t>, where the aircraft maintains constant parameters—typically before any new command is given.</a:t>
            </a:r>
            <a:endParaRPr lang="zh-CN" altLang="zh-CN" sz="1200" dirty="0"/>
          </a:p>
          <a:p>
            <a:pPr marL="171450" lvl="0" indent="-171450">
              <a:buFont typeface="Arial" panose="020B0604020202020204" pitchFamily="34" charset="0"/>
              <a:buChar char="•"/>
            </a:pPr>
            <a:r>
              <a:rPr lang="en-US" altLang="zh-CN" sz="1200" b="1" dirty="0"/>
              <a:t>Transition phases</a:t>
            </a:r>
            <a:r>
              <a:rPr lang="en-US" altLang="zh-CN" sz="1200" dirty="0"/>
              <a:t>, where the aircraft responds to a command by adjusting its flight state (e.g., altitude, heading, or speed).</a:t>
            </a:r>
          </a:p>
          <a:p>
            <a:pPr marL="171450" lvl="0" indent="-171450">
              <a:buFont typeface="Arial" panose="020B0604020202020204" pitchFamily="34" charset="0"/>
              <a:buChar char="•"/>
            </a:pPr>
            <a:endParaRPr lang="en-US" altLang="zh-CN" sz="1200" dirty="0"/>
          </a:p>
          <a:p>
            <a:r>
              <a:rPr lang="en-US" altLang="zh-CN" sz="1200" b="1" dirty="0"/>
              <a:t>Core approach: a combination of filters, sliding windows, and histogram-based platform detection.</a:t>
            </a:r>
            <a:endParaRPr lang="zh-CN" altLang="zh-CN" sz="1200" b="1" dirty="0"/>
          </a:p>
          <a:p>
            <a:pPr lvl="0"/>
            <a:endParaRPr lang="zh-CN" altLang="zh-CN" sz="1200" dirty="0"/>
          </a:p>
        </p:txBody>
      </p:sp>
      <p:sp>
        <p:nvSpPr>
          <p:cNvPr id="7" name="文本框 6">
            <a:extLst>
              <a:ext uri="{FF2B5EF4-FFF2-40B4-BE49-F238E27FC236}">
                <a16:creationId xmlns:a16="http://schemas.microsoft.com/office/drawing/2014/main" id="{BFC5E9D9-CCB9-DD66-A289-D12DEC1977BE}"/>
              </a:ext>
            </a:extLst>
          </p:cNvPr>
          <p:cNvSpPr txBox="1"/>
          <p:nvPr/>
        </p:nvSpPr>
        <p:spPr>
          <a:xfrm>
            <a:off x="408163" y="1166281"/>
            <a:ext cx="3864968" cy="2000548"/>
          </a:xfrm>
          <a:prstGeom prst="rect">
            <a:avLst/>
          </a:prstGeom>
          <a:noFill/>
        </p:spPr>
        <p:txBody>
          <a:bodyPr wrap="square">
            <a:spAutoFit/>
          </a:bodyPr>
          <a:lstStyle/>
          <a:p>
            <a:pPr>
              <a:buNone/>
            </a:pPr>
            <a:r>
              <a:rPr lang="en-US" altLang="zh-CN" sz="1400" b="1" kern="100" dirty="0">
                <a:latin typeface="等线" panose="02010600030101010101" pitchFamily="2" charset="-122"/>
                <a:ea typeface="等线" panose="02010600030101010101" pitchFamily="2" charset="-122"/>
                <a:cs typeface="Times New Roman" panose="02020603050405020304" pitchFamily="18" charset="0"/>
              </a:rPr>
              <a:t>1</a:t>
            </a:r>
            <a:r>
              <a:rPr lang="zh-CN" altLang="en-US" sz="1400" b="1" kern="100" dirty="0">
                <a:latin typeface="等线" panose="02010600030101010101" pitchFamily="2" charset="-122"/>
                <a:ea typeface="等线" panose="02010600030101010101" pitchFamily="2" charset="-122"/>
                <a:cs typeface="Times New Roman" panose="02020603050405020304" pitchFamily="18" charset="0"/>
              </a:rPr>
              <a:t>、</a:t>
            </a:r>
            <a:r>
              <a:rPr lang="en-US" altLang="zh-CN" sz="1400" b="1" kern="100" dirty="0">
                <a:effectLst/>
                <a:latin typeface="等线" panose="02010600030101010101" pitchFamily="2" charset="-122"/>
                <a:ea typeface="等线" panose="02010600030101010101" pitchFamily="2" charset="-122"/>
                <a:cs typeface="Times New Roman" panose="02020603050405020304" pitchFamily="18" charset="0"/>
              </a:rPr>
              <a:t>Call Sign Recognition and Parsing</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Example raw text: </a:t>
            </a:r>
            <a:r>
              <a:rPr lang="en-US" altLang="zh-CN" sz="1200" i="1"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200" i="1" kern="100" dirty="0" err="1">
                <a:effectLst/>
                <a:latin typeface="等线" panose="02010600030101010101" pitchFamily="2" charset="-122"/>
                <a:ea typeface="等线" panose="02010600030101010101" pitchFamily="2" charset="-122"/>
                <a:cs typeface="Times New Roman" panose="02020603050405020304" pitchFamily="18" charset="0"/>
              </a:rPr>
              <a:t>speedbird</a:t>
            </a:r>
            <a:r>
              <a:rPr lang="en-US" altLang="zh-CN" sz="1200" i="1" kern="100" dirty="0">
                <a:effectLst/>
                <a:latin typeface="等线" panose="02010600030101010101" pitchFamily="2" charset="-122"/>
                <a:ea typeface="等线" panose="02010600030101010101" pitchFamily="2" charset="-122"/>
                <a:cs typeface="Times New Roman" panose="02020603050405020304" pitchFamily="18" charset="0"/>
              </a:rPr>
              <a:t> one two three turn left heading zero”</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Extracted call sign: </a:t>
            </a:r>
            <a:r>
              <a:rPr lang="en-US" altLang="zh-CN" sz="1200" b="1" kern="100" dirty="0">
                <a:effectLst/>
                <a:latin typeface="等线" panose="02010600030101010101" pitchFamily="2" charset="-122"/>
                <a:ea typeface="等线" panose="02010600030101010101" pitchFamily="2" charset="-122"/>
                <a:cs typeface="Times New Roman" panose="02020603050405020304" pitchFamily="18" charset="0"/>
              </a:rPr>
              <a:t>BAW123</a:t>
            </a:r>
          </a:p>
          <a:p>
            <a:pPr lvl="0">
              <a:buSzPts val="1000"/>
              <a:tabLst>
                <a:tab pos="457200" algn="l"/>
              </a:tabLst>
            </a:pPr>
            <a:endParaRPr lang="zh-CN" alt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p>
            <a:pPr>
              <a:buNone/>
            </a:pPr>
            <a:r>
              <a:rPr lang="en-US" altLang="zh-CN" sz="1400" b="1" kern="100" dirty="0">
                <a:effectLst/>
                <a:latin typeface="等线" panose="02010600030101010101" pitchFamily="2" charset="-122"/>
                <a:ea typeface="等线" panose="02010600030101010101" pitchFamily="2" charset="-122"/>
                <a:cs typeface="Times New Roman" panose="02020603050405020304" pitchFamily="18" charset="0"/>
              </a:rPr>
              <a:t>2</a:t>
            </a:r>
            <a:r>
              <a:rPr lang="zh-CN" altLang="en-US" sz="1400" b="1"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400" b="1" kern="100" dirty="0">
                <a:effectLst/>
                <a:latin typeface="等线" panose="02010600030101010101" pitchFamily="2" charset="-122"/>
                <a:ea typeface="等线" panose="02010600030101010101" pitchFamily="2" charset="-122"/>
                <a:cs typeface="Times New Roman" panose="02020603050405020304" pitchFamily="18" charset="0"/>
              </a:rPr>
              <a:t>Command Type and Parameter Extraction</a:t>
            </a:r>
            <a:endParaRPr lang="zh-CN" altLang="zh-CN" sz="1400" b="1"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Altitude command: e.g., </a:t>
            </a:r>
            <a:r>
              <a:rPr lang="en-US" altLang="zh-CN" sz="1200" i="1" kern="100" dirty="0">
                <a:effectLst/>
                <a:latin typeface="等线" panose="02010600030101010101" pitchFamily="2" charset="-122"/>
                <a:ea typeface="等线" panose="02010600030101010101" pitchFamily="2" charset="-122"/>
                <a:cs typeface="Times New Roman" panose="02020603050405020304" pitchFamily="18" charset="0"/>
              </a:rPr>
              <a:t>“descend to 3000”</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Speed command: e.g., </a:t>
            </a:r>
            <a:r>
              <a:rPr lang="en-US" altLang="zh-CN" sz="1200" i="1" kern="100" dirty="0">
                <a:effectLst/>
                <a:latin typeface="等线" panose="02010600030101010101" pitchFamily="2" charset="-122"/>
                <a:ea typeface="等线" panose="02010600030101010101" pitchFamily="2" charset="-122"/>
                <a:cs typeface="Times New Roman" panose="02020603050405020304" pitchFamily="18" charset="0"/>
              </a:rPr>
              <a:t>“reduce speed to 210”</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Heading command: e.g., </a:t>
            </a:r>
            <a:r>
              <a:rPr lang="en-US" altLang="zh-CN" sz="1200" i="1" kern="100" dirty="0">
                <a:effectLst/>
                <a:latin typeface="等线" panose="02010600030101010101" pitchFamily="2" charset="-122"/>
                <a:ea typeface="等线" panose="02010600030101010101" pitchFamily="2" charset="-122"/>
                <a:cs typeface="Times New Roman" panose="02020603050405020304" pitchFamily="18" charset="0"/>
              </a:rPr>
              <a:t>“turn left heading 180</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lvl="0" algn="just"/>
            <a:endParaRPr lang="en-US" altLang="zh-CN" sz="12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p:txBody>
      </p:sp>
      <p:pic>
        <p:nvPicPr>
          <p:cNvPr id="8" name="Content Placeholder 4">
            <a:extLst>
              <a:ext uri="{FF2B5EF4-FFF2-40B4-BE49-F238E27FC236}">
                <a16:creationId xmlns:a16="http://schemas.microsoft.com/office/drawing/2014/main" id="{04961FA9-8172-6C7E-082A-E5BB4E62858F}"/>
              </a:ext>
            </a:extLst>
          </p:cNvPr>
          <p:cNvPicPr>
            <a:picLocks noChangeAspect="1"/>
          </p:cNvPicPr>
          <p:nvPr/>
        </p:nvPicPr>
        <p:blipFill>
          <a:blip r:embed="rId3">
            <a:extLst>
              <a:ext uri="{28A0092B-C50C-407E-A947-70E740481C1C}">
                <a14:useLocalDpi xmlns:a14="http://schemas.microsoft.com/office/drawing/2010/main" val="0"/>
              </a:ext>
            </a:extLst>
          </a:blip>
          <a:srcRect t="4800"/>
          <a:stretch>
            <a:fillRect/>
          </a:stretch>
        </p:blipFill>
        <p:spPr bwMode="auto">
          <a:xfrm>
            <a:off x="4808841" y="833127"/>
            <a:ext cx="7115599" cy="1974734"/>
          </a:xfrm>
          <a:prstGeom prst="rect">
            <a:avLst/>
          </a:prstGeom>
          <a:noFill/>
          <a:ln>
            <a:noFill/>
          </a:ln>
        </p:spPr>
      </p:pic>
      <p:pic>
        <p:nvPicPr>
          <p:cNvPr id="9" name="图片 8">
            <a:extLst>
              <a:ext uri="{FF2B5EF4-FFF2-40B4-BE49-F238E27FC236}">
                <a16:creationId xmlns:a16="http://schemas.microsoft.com/office/drawing/2014/main" id="{D919FCC3-21AC-164E-A9C9-29DE074D8DE4}"/>
              </a:ext>
            </a:extLst>
          </p:cNvPr>
          <p:cNvPicPr>
            <a:picLocks noChangeAspect="1"/>
          </p:cNvPicPr>
          <p:nvPr/>
        </p:nvPicPr>
        <p:blipFill>
          <a:blip r:embed="rId4">
            <a:extLst>
              <a:ext uri="{28A0092B-C50C-407E-A947-70E740481C1C}">
                <a14:useLocalDpi xmlns:a14="http://schemas.microsoft.com/office/drawing/2010/main" val="0"/>
              </a:ext>
            </a:extLst>
          </a:blip>
          <a:srcRect t="3335" r="42492" b="63356"/>
          <a:stretch/>
        </p:blipFill>
        <p:spPr bwMode="auto">
          <a:xfrm>
            <a:off x="5121516" y="3348089"/>
            <a:ext cx="6147650" cy="2456040"/>
          </a:xfrm>
          <a:prstGeom prst="rect">
            <a:avLst/>
          </a:prstGeom>
          <a:noFill/>
          <a:ln>
            <a:noFill/>
          </a:ln>
        </p:spPr>
      </p:pic>
      <p:sp>
        <p:nvSpPr>
          <p:cNvPr id="10" name="文本框 9">
            <a:extLst>
              <a:ext uri="{FF2B5EF4-FFF2-40B4-BE49-F238E27FC236}">
                <a16:creationId xmlns:a16="http://schemas.microsoft.com/office/drawing/2014/main" id="{0C11DA15-C58F-A25B-7622-CC465906C4A4}"/>
              </a:ext>
            </a:extLst>
          </p:cNvPr>
          <p:cNvSpPr txBox="1"/>
          <p:nvPr/>
        </p:nvSpPr>
        <p:spPr>
          <a:xfrm>
            <a:off x="7053695" y="2970452"/>
            <a:ext cx="2625889" cy="261610"/>
          </a:xfrm>
          <a:prstGeom prst="rect">
            <a:avLst/>
          </a:prstGeom>
          <a:noFill/>
        </p:spPr>
        <p:txBody>
          <a:bodyPr wrap="square">
            <a:spAutoFit/>
          </a:bodyPr>
          <a:lstStyle/>
          <a:p>
            <a:r>
              <a:rPr lang="en-US" altLang="zh-CN" sz="1100" kern="100" dirty="0">
                <a:effectLst/>
                <a:latin typeface="微软雅黑" panose="020B0503020204020204" pitchFamily="34" charset="-122"/>
                <a:ea typeface="微软雅黑" panose="020B0503020204020204" pitchFamily="34" charset="-122"/>
                <a:cs typeface="Times New Roman" panose="02020603050405020304" pitchFamily="18" charset="0"/>
              </a:rPr>
              <a:t>Speed Denoising Effect Comparison</a:t>
            </a:r>
            <a:endParaRPr lang="zh-CN" altLang="en-US" sz="1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AA74A9A8-6BA0-68D4-C5F7-48E91AFA9A8B}"/>
              </a:ext>
            </a:extLst>
          </p:cNvPr>
          <p:cNvSpPr txBox="1"/>
          <p:nvPr/>
        </p:nvSpPr>
        <p:spPr>
          <a:xfrm>
            <a:off x="6096000" y="6024873"/>
            <a:ext cx="5003574" cy="261610"/>
          </a:xfrm>
          <a:prstGeom prst="rect">
            <a:avLst/>
          </a:prstGeom>
          <a:noFill/>
        </p:spPr>
        <p:txBody>
          <a:bodyPr wrap="square">
            <a:spAutoFit/>
          </a:bodyPr>
          <a:lstStyle/>
          <a:p>
            <a:r>
              <a:rPr lang="en-US" altLang="zh-CN" sz="1100" kern="100" dirty="0">
                <a:effectLst/>
                <a:latin typeface="微软雅黑" panose="020B0503020204020204" pitchFamily="34" charset="-122"/>
                <a:ea typeface="微软雅黑" panose="020B0503020204020204" pitchFamily="34" charset="-122"/>
                <a:cs typeface="Times New Roman" panose="02020603050405020304" pitchFamily="18" charset="0"/>
              </a:rPr>
              <a:t>Altitude Change Detection (Red dots indicate detected maneuver points)</a:t>
            </a:r>
            <a:endParaRPr lang="zh-CN" altLang="en-US" sz="1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26289EF3-126D-D57A-EE44-23C9E5D73EEB}"/>
              </a:ext>
            </a:extLst>
          </p:cNvPr>
          <p:cNvSpPr txBox="1"/>
          <p:nvPr/>
        </p:nvSpPr>
        <p:spPr>
          <a:xfrm>
            <a:off x="197555" y="3261553"/>
            <a:ext cx="3737891" cy="369332"/>
          </a:xfrm>
          <a:prstGeom prst="rect">
            <a:avLst/>
          </a:prstGeom>
          <a:noFill/>
        </p:spPr>
        <p:txBody>
          <a:bodyPr wrap="square">
            <a:spAutoFit/>
          </a:bodyPr>
          <a:lstStyle/>
          <a:p>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Trajectory Data Processing</a:t>
            </a:r>
            <a:endParaRPr lang="en-US" altLang="zh-CN" sz="1600" b="1"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6173175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2529</TotalTime>
  <Words>2398</Words>
  <Application>Microsoft Office PowerPoint</Application>
  <PresentationFormat>宽屏</PresentationFormat>
  <Paragraphs>158</Paragraphs>
  <Slides>25</Slides>
  <Notes>3</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25</vt:i4>
      </vt:variant>
    </vt:vector>
  </HeadingPairs>
  <TitlesOfParts>
    <vt:vector size="34" baseType="lpstr">
      <vt:lpstr>等线</vt:lpstr>
      <vt:lpstr>等线 Light</vt:lpstr>
      <vt:lpstr>微软雅黑</vt:lpstr>
      <vt:lpstr>微软雅黑 Light</vt:lpstr>
      <vt:lpstr>Arial</vt:lpstr>
      <vt:lpstr>Calibri</vt:lpstr>
      <vt:lpstr>Symbol</vt:lpstr>
      <vt:lpstr>Times New Roman</vt:lpstr>
      <vt:lpstr>Office 主题​​</vt:lpstr>
      <vt:lpstr>Multimodal Deep Learning for ATCO Command Lifecycle Modeling and Workload Prediction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Kz Tan</dc:creator>
  <cp:lastModifiedBy>Kz Tan</cp:lastModifiedBy>
  <cp:revision>47</cp:revision>
  <dcterms:created xsi:type="dcterms:W3CDTF">2025-07-11T02:42:56Z</dcterms:created>
  <dcterms:modified xsi:type="dcterms:W3CDTF">2025-07-24T14:30:49Z</dcterms:modified>
</cp:coreProperties>
</file>