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36" r:id="rId3"/>
    <p:sldId id="259" r:id="rId4"/>
    <p:sldId id="343" r:id="rId5"/>
    <p:sldId id="331" r:id="rId6"/>
    <p:sldId id="346" r:id="rId7"/>
    <p:sldId id="345" r:id="rId8"/>
    <p:sldId id="260" r:id="rId9"/>
    <p:sldId id="261" r:id="rId10"/>
    <p:sldId id="344" r:id="rId11"/>
    <p:sldId id="338" r:id="rId12"/>
    <p:sldId id="339" r:id="rId13"/>
    <p:sldId id="332" r:id="rId14"/>
    <p:sldId id="337" r:id="rId15"/>
    <p:sldId id="340" r:id="rId16"/>
    <p:sldId id="347" r:id="rId17"/>
    <p:sldId id="335" r:id="rId18"/>
    <p:sldId id="26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48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9CE85-A786-4482-A944-CC7158C01D28}" type="datetimeFigureOut">
              <a:rPr lang="zh-CN" altLang="en-US" smtClean="0"/>
              <a:t>2025/8/7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DBB69-BD3C-43D3-92BF-96821690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23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79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0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90A87-878E-4C99-250E-B3C67763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6DA1C7-8610-DFFE-CE78-2309F9A34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7B0D8A-C26A-7899-E4ED-7A87EC56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5F7F2E-6EB0-181D-4745-78335DC50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36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CDEB0-1D14-CBA7-22D4-F4B27E389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403356-2884-E2F8-6E82-F4CA1F8D8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7403182-0D99-98F7-CC6A-5F9FBB52E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461D58-5B7E-0E56-0256-7F43CD703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947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64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746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725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393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DBB69-BD3C-43D3-92BF-96821690649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7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04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088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83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48A66F5-0F14-D8A6-FBCE-6DBDF1FC5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4E2D3E3-97D2-88A5-886E-05C0879C1F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0CA98B9D-FBB8-8DD8-F7EA-AAF25621D5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86320" y="1682712"/>
            <a:ext cx="9807597" cy="14479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 Multidimensional AI-powered Framework for Analyzing Tourist Perception in Historic Urban Quarters: A Case Study in Shanghai</a:t>
            </a:r>
            <a:endParaRPr lang="zh-CN" altLang="en-US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1D017F51-4F83-B319-6DDC-EB43EBD077E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16772" y="3517735"/>
            <a:ext cx="5546697" cy="134431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Kaizhen Tan </a:t>
            </a:r>
            <a:r>
              <a:rPr lang="zh-CN" altLang="en-US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谭楷蓁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School of Economics and Management</a:t>
            </a:r>
          </a:p>
          <a:p>
            <a:pPr marL="0" indent="0" algn="ctr">
              <a:buNone/>
            </a:pPr>
            <a:r>
              <a:rPr lang="en-US" altLang="zh-CN" sz="21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Tongji University</a:t>
            </a:r>
          </a:p>
          <a:p>
            <a:endParaRPr lang="en-US" altLang="zh-CN" sz="21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38A3670-6A13-856C-3F7F-46F6AF94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469" y="6030896"/>
            <a:ext cx="1833242" cy="6754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2D27343-5E8B-F309-214F-6661EC05E58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3510" y="6030896"/>
            <a:ext cx="1472888" cy="72929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922542B-44EE-4EEB-3577-D94E22A3E524}"/>
              </a:ext>
            </a:extLst>
          </p:cNvPr>
          <p:cNvSpPr txBox="1"/>
          <p:nvPr/>
        </p:nvSpPr>
        <p:spPr>
          <a:xfrm>
            <a:off x="3176335" y="5249090"/>
            <a:ext cx="5627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In collaboration with: 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Yufan Wu, Yuxuan Liu, Haoran Zeng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3471DB-72D0-5910-D90C-DC5FE20BD79C}"/>
              </a:ext>
            </a:extLst>
          </p:cNvPr>
          <p:cNvSpPr txBox="1"/>
          <p:nvPr/>
        </p:nvSpPr>
        <p:spPr>
          <a:xfrm>
            <a:off x="4670656" y="5697917"/>
            <a:ext cx="2638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Supervisor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Dr. Yujia Zhai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76F68F-568C-9C80-2C7F-9331239E9D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286"/>
            <a:ext cx="12192000" cy="7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12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BBD1A-54D4-02FD-3B8B-9F027533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E3D4393-945E-C3BE-8B37-A1A885F34F32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70EBFA4-B02B-59E6-4678-A67DC1BAE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AE4628-6157-6123-5802-709132601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0" y="1002805"/>
            <a:ext cx="2582851" cy="196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E60C302-5B30-91AE-3041-DD2120B55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250" y="1031647"/>
            <a:ext cx="3153500" cy="190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1A81419-5B66-0208-EB85-BB3C43CFBB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r="4332" b="4616"/>
          <a:stretch>
            <a:fillRect/>
          </a:stretch>
        </p:blipFill>
        <p:spPr bwMode="auto">
          <a:xfrm>
            <a:off x="45386" y="3292390"/>
            <a:ext cx="6173364" cy="3414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98EB61-AF13-ADB4-BD4A-766C2B18C5D9}"/>
              </a:ext>
            </a:extLst>
          </p:cNvPr>
          <p:cNvSpPr txBox="1"/>
          <p:nvPr/>
        </p:nvSpPr>
        <p:spPr>
          <a:xfrm>
            <a:off x="6501048" y="3397634"/>
            <a:ext cx="50486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Buildings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account for the largest share, comprising 19.12% of total pixels, followed by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trees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at 10.80% and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artworks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at 3.74%. </a:t>
            </a:r>
          </a:p>
          <a:p>
            <a:endParaRPr lang="en-US" altLang="zh-CN" sz="1600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Other relatively prominent categories include humans, walls, and signs, all exceeding 1%. </a:t>
            </a:r>
          </a:p>
          <a:p>
            <a:endParaRPr lang="en-US" altLang="zh-CN" sz="1600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Elements such as advertisements, street vendors, and fountains occupy minimal proportions, indicating their lower frequency in typical street scenes. </a:t>
            </a:r>
            <a:endParaRPr lang="zh-CN" altLang="en-US" sz="1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5AE9CA-E275-C6A4-E61B-D23C5A63B2BE}"/>
              </a:ext>
            </a:extLst>
          </p:cNvPr>
          <p:cNvSpPr txBox="1"/>
          <p:nvPr/>
        </p:nvSpPr>
        <p:spPr>
          <a:xfrm>
            <a:off x="6501048" y="1313670"/>
            <a:ext cx="51529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calculated the total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pixels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corresponding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proportions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each semantic class.</a:t>
            </a:r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  <a:p>
            <a:endParaRPr lang="en-US" altLang="zh-CN" sz="1600" kern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Overall, the distribution aligns with intuitive understanding and reflects the composition of real-world streetscapes in historic quarters. 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92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788F2-E5C5-85E2-7C64-65649623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3A04DF9A-34E0-F423-C75D-D88A6DA0F6A8}"/>
              </a:ext>
            </a:extLst>
          </p:cNvPr>
          <p:cNvSpPr/>
          <p:nvPr/>
        </p:nvSpPr>
        <p:spPr>
          <a:xfrm>
            <a:off x="0" y="151239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D344AB0-52DB-1493-231A-A8BB22C64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48C8E67-DF49-A634-2C87-CA6EC61F1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" b="4280"/>
          <a:stretch>
            <a:fillRect/>
          </a:stretch>
        </p:blipFill>
        <p:spPr bwMode="auto">
          <a:xfrm>
            <a:off x="250070" y="1725774"/>
            <a:ext cx="6079946" cy="3469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2F95A94-0F1C-C659-F71A-F6A48D8B959C}"/>
              </a:ext>
            </a:extLst>
          </p:cNvPr>
          <p:cNvSpPr txBox="1"/>
          <p:nvPr/>
        </p:nvSpPr>
        <p:spPr>
          <a:xfrm>
            <a:off x="1524196" y="5415868"/>
            <a:ext cx="3917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statistical results align closely with the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spatial characteristics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of the quarters. </a:t>
            </a:r>
            <a:endParaRPr lang="zh-CN" altLang="en-US" sz="16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F46992A-701B-AF78-2D52-411615B5BB46}"/>
              </a:ext>
            </a:extLst>
          </p:cNvPr>
          <p:cNvSpPr txBox="1"/>
          <p:nvPr/>
        </p:nvSpPr>
        <p:spPr>
          <a:xfrm>
            <a:off x="753679" y="1256524"/>
            <a:ext cx="4965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Heatmap of semantic class ratios across 12 historic urban quarters</a:t>
            </a:r>
            <a:endParaRPr lang="zh-CN" altLang="en-US" sz="14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95E81A-3690-5615-C997-AB4B5161A551}"/>
              </a:ext>
            </a:extLst>
          </p:cNvPr>
          <p:cNvSpPr txBox="1"/>
          <p:nvPr/>
        </p:nvSpPr>
        <p:spPr>
          <a:xfrm>
            <a:off x="6648197" y="875668"/>
            <a:ext cx="4656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leisure-oriented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commercial areas,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greenery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and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historic buildings 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dominate the visual composition.</a:t>
            </a:r>
            <a:endParaRPr lang="zh-CN" altLang="en-US" sz="16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A241114-C892-CA51-83B1-541D55EDF7D3}"/>
              </a:ext>
            </a:extLst>
          </p:cNvPr>
          <p:cNvSpPr txBox="1"/>
          <p:nvPr/>
        </p:nvSpPr>
        <p:spPr>
          <a:xfrm>
            <a:off x="6687567" y="1625304"/>
            <a:ext cx="3737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Hengshan Road, Tian’ai Road, and Xinhua Road</a:t>
            </a:r>
            <a:endParaRPr lang="zh-CN" altLang="en-US" sz="12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6A8E6C-20D7-9669-27F6-B6728940965F}"/>
              </a:ext>
            </a:extLst>
          </p:cNvPr>
          <p:cNvSpPr txBox="1"/>
          <p:nvPr/>
        </p:nvSpPr>
        <p:spPr>
          <a:xfrm>
            <a:off x="6648198" y="2384334"/>
            <a:ext cx="5385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bustling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commercial areas,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vehicles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appear more frequently, reflecting the concentration of traffic in these zones.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67B27A-7824-1995-683E-7B7A0E3D82EC}"/>
              </a:ext>
            </a:extLst>
          </p:cNvPr>
          <p:cNvSpPr txBox="1"/>
          <p:nvPr/>
        </p:nvSpPr>
        <p:spPr>
          <a:xfrm>
            <a:off x="6648199" y="3183659"/>
            <a:ext cx="26147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Huaihai Road and Wukang Road</a:t>
            </a:r>
            <a:endParaRPr lang="zh-CN" altLang="en-US" sz="12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52DBED2-66BD-ECA1-C2AD-40A5B56F93F0}"/>
              </a:ext>
            </a:extLst>
          </p:cNvPr>
          <p:cNvSpPr txBox="1"/>
          <p:nvPr/>
        </p:nvSpPr>
        <p:spPr>
          <a:xfrm>
            <a:off x="6648197" y="5310897"/>
            <a:ext cx="39175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trong 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artistic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character </a:t>
            </a:r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 artwork &gt; 3%</a:t>
            </a:r>
            <a:endParaRPr lang="zh-CN" altLang="en-US" sz="16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F138634-0474-4B21-5EBC-E504BA58C887}"/>
              </a:ext>
            </a:extLst>
          </p:cNvPr>
          <p:cNvSpPr txBox="1"/>
          <p:nvPr/>
        </p:nvSpPr>
        <p:spPr>
          <a:xfrm>
            <a:off x="6648197" y="3888892"/>
            <a:ext cx="437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16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istinct patterns of urban use </a:t>
            </a: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 human &gt; tree</a:t>
            </a:r>
            <a:endParaRPr lang="zh-CN" altLang="en-US" sz="16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BCF72FB-AD1C-AB17-E2BE-72E75ED0291C}"/>
              </a:ext>
            </a:extLst>
          </p:cNvPr>
          <p:cNvSpPr txBox="1"/>
          <p:nvPr/>
        </p:nvSpPr>
        <p:spPr>
          <a:xfrm>
            <a:off x="6648197" y="4458559"/>
            <a:ext cx="2920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Bund: waterfront cityscapes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Wujiang Road: food culture</a:t>
            </a:r>
            <a:endParaRPr lang="zh-CN" altLang="en-US" sz="1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89745F2-CB0E-A31B-7581-1BDE7B29247B}"/>
              </a:ext>
            </a:extLst>
          </p:cNvPr>
          <p:cNvSpPr txBox="1"/>
          <p:nvPr/>
        </p:nvSpPr>
        <p:spPr>
          <a:xfrm>
            <a:off x="6648198" y="5880564"/>
            <a:ext cx="411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Tian’ai Road</a:t>
            </a:r>
            <a:r>
              <a:rPr lang="en-US" altLang="zh-CN" sz="12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: 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graffiti wall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200" kern="0" dirty="0">
                <a:latin typeface="Times New Roman" panose="02020603050405020304" pitchFamily="18" charset="0"/>
                <a:ea typeface="宋体" panose="02010600030101010101" pitchFamily="2" charset="-122"/>
              </a:rPr>
              <a:t>Yuyuan Road, Hengshan Road: 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public art installations 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4320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8" grpId="0"/>
      <p:bldP spid="10" grpId="0"/>
      <p:bldP spid="17" grpId="0"/>
      <p:bldP spid="19" grpId="0"/>
      <p:bldP spid="21" grpId="0"/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B8CF1-6F5F-FCC5-6862-73BA1264B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1ED83C0-2E5B-B8DC-AA1D-D7C0DFF1F123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1B7117C-9F25-629B-6C87-15198FAB6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A29A8DC-14F3-1726-1AFC-3F279B101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85" y="1106411"/>
            <a:ext cx="5611184" cy="197560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A50D3AF-8CD9-D5AE-79D6-66E68C64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36" y="3548165"/>
            <a:ext cx="3191341" cy="206557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5230711-C62B-1409-A38C-77738ABA4C31}"/>
              </a:ext>
            </a:extLst>
          </p:cNvPr>
          <p:cNvSpPr txBox="1"/>
          <p:nvPr/>
        </p:nvSpPr>
        <p:spPr>
          <a:xfrm>
            <a:off x="6653950" y="1442863"/>
            <a:ext cx="51964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 each tourist photo, </a:t>
            </a:r>
          </a:p>
          <a:p>
            <a:endParaRPr lang="en-US" altLang="zh-CN" sz="1600" kern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Top 5 dominant colors using K-means clustering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20 </a:t>
            </a:r>
            <a:r>
              <a:rPr lang="en-US" altLang="zh-CN" sz="1600" kern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dominant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colors using Chinese color system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154ACB-63FD-B7AE-4936-0CDC53550228}"/>
              </a:ext>
            </a:extLst>
          </p:cNvPr>
          <p:cNvSpPr txBox="1"/>
          <p:nvPr/>
        </p:nvSpPr>
        <p:spPr>
          <a:xfrm>
            <a:off x="6653950" y="3093991"/>
            <a:ext cx="511664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urban quarter, 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analyzed spatial patterns of color composition by examining the distribution of hue (H) values. </a:t>
            </a:r>
          </a:p>
          <a:p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the aggregate and quarter-level distributions show consistent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bimodal patterns,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peaks around the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orange-red (H ≈ 0–30)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blue-violet (H ≈ 100–120)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ranges, indicating that these tones are particularly prevalent in the urban landscape.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ED3206F-9017-1E8B-27C4-09C393C2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99" t="7414" r="5344" b="4261"/>
          <a:stretch>
            <a:fillRect/>
          </a:stretch>
        </p:blipFill>
        <p:spPr>
          <a:xfrm>
            <a:off x="3385677" y="3513366"/>
            <a:ext cx="3113314" cy="213517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1706FB8-CB5E-3449-DE0D-67A3A4DBE1B2}"/>
              </a:ext>
            </a:extLst>
          </p:cNvPr>
          <p:cNvSpPr txBox="1"/>
          <p:nvPr/>
        </p:nvSpPr>
        <p:spPr>
          <a:xfrm>
            <a:off x="4357026" y="5738737"/>
            <a:ext cx="15773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Yuyuan Road</a:t>
            </a:r>
            <a:endParaRPr lang="zh-CN" altLang="en-US" sz="16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EDB2BF6-38E4-757A-A5D8-4938A9448705}"/>
              </a:ext>
            </a:extLst>
          </p:cNvPr>
          <p:cNvSpPr txBox="1"/>
          <p:nvPr/>
        </p:nvSpPr>
        <p:spPr>
          <a:xfrm>
            <a:off x="1473372" y="5738737"/>
            <a:ext cx="9496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260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E82AD-AAC6-88B0-99D9-14FE80D52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9801DDA-4BBC-5E4F-91EB-26481758D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030" y="2658872"/>
            <a:ext cx="5755552" cy="419912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95A7638-1A24-A181-5D6B-E9D0DECE9A1E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73EB24F-1A86-D80B-F980-48A3B4E3B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50AB6E7-B11D-BD16-FBB7-CB4EBC1B4C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50514"/>
          <a:stretch>
            <a:fillRect/>
          </a:stretch>
        </p:blipFill>
        <p:spPr>
          <a:xfrm>
            <a:off x="6308406" y="647552"/>
            <a:ext cx="2488744" cy="19234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887ACD-010B-12E4-A3D3-1FE8E6A0CB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435"/>
          <a:stretch>
            <a:fillRect/>
          </a:stretch>
        </p:blipFill>
        <p:spPr>
          <a:xfrm>
            <a:off x="8876930" y="650621"/>
            <a:ext cx="2488744" cy="192035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7A05329-7E2C-04C5-7C3B-8F94C4EFCDE9}"/>
              </a:ext>
            </a:extLst>
          </p:cNvPr>
          <p:cNvSpPr txBox="1"/>
          <p:nvPr/>
        </p:nvSpPr>
        <p:spPr>
          <a:xfrm>
            <a:off x="1166375" y="875134"/>
            <a:ext cx="4604218" cy="592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Color Distribution &amp; Inter-Quarter Differences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Metric: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Kolmogorov–Smirnov (KS) statistic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Smaller KS value = higher similarity in hue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b="1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Similarity Quarters: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Fuxing Rd vs. the Bund: KS =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0.244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Huaihai Rd vs. the Bund: KS =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0.247</a:t>
            </a:r>
            <a:endParaRPr lang="en-US" altLang="zh-CN" sz="1400" dirty="0">
              <a:solidFill>
                <a:srgbClr val="FF00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Functional contrast: indoor spaces (warm hues) vs. outdoor waterfront (cool hues)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High Similarity Quarters: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Wujiang Rd vs. West Nanjing Rd: KS =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0.023</a:t>
            </a:r>
          </a:p>
          <a:p>
            <a:pPr lvl="0">
              <a:defRPr/>
            </a:pP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areas are located less than 50 meters apart</a:t>
            </a:r>
          </a:p>
          <a:p>
            <a:pPr lvl="0">
              <a:defRPr/>
            </a:pP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Xinhua Rd vs. Yuyuan Rd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KS = </a:t>
            </a:r>
            <a:r>
              <a:rPr lang="en-US" altLang="zh-CN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0.034</a:t>
            </a:r>
          </a:p>
          <a:p>
            <a:pPr lvl="0">
              <a:defRPr/>
            </a:pP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similar artistic/commercial functions → shared color profiles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Citywide Trend: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Dominant tones =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beige &amp; ochre (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米黄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&amp;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土黄）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Indicates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visually coherent architectural palette across historic quarters</a:t>
            </a:r>
          </a:p>
        </p:txBody>
      </p:sp>
    </p:spTree>
    <p:extLst>
      <p:ext uri="{BB962C8B-B14F-4D97-AF65-F5344CB8AC3E}">
        <p14:creationId xmlns:p14="http://schemas.microsoft.com/office/powerpoint/2010/main" val="24589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79AE8-1256-8FDA-B7AA-BFB29F0D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69634958-E318-AD60-17C9-BBA2CDEC5840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6E234EC1-2A57-4BA8-A425-B264E1688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C7EA22-AEAA-BAD8-8D81-2D3DB9B76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937" y="1078050"/>
            <a:ext cx="2932277" cy="19593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72A2743-8609-61E5-E2E8-84DD13979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80" y="3637512"/>
            <a:ext cx="3606421" cy="25994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2801C2A-09AF-41B6-ED81-45A6FD41AC48}"/>
              </a:ext>
            </a:extLst>
          </p:cNvPr>
          <p:cNvSpPr txBox="1"/>
          <p:nvPr/>
        </p:nvSpPr>
        <p:spPr>
          <a:xfrm>
            <a:off x="1703212" y="3119553"/>
            <a:ext cx="3848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Applied fine-tuned semantic segmentation model to isolate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building façades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B3419A8-E160-D13B-FCF1-BC348ABA71F3}"/>
              </a:ext>
            </a:extLst>
          </p:cNvPr>
          <p:cNvSpPr txBox="1"/>
          <p:nvPr/>
        </p:nvSpPr>
        <p:spPr>
          <a:xfrm>
            <a:off x="951696" y="706765"/>
            <a:ext cx="6103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Social Media vs. Street View: Façade Color Comparison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01340F-65B1-0CFF-BD26-58B32E3B4246}"/>
              </a:ext>
            </a:extLst>
          </p:cNvPr>
          <p:cNvSpPr txBox="1"/>
          <p:nvPr/>
        </p:nvSpPr>
        <p:spPr>
          <a:xfrm>
            <a:off x="594112" y="6183540"/>
            <a:ext cx="5771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photos → more cool tones (green, blue: H = 60, 120)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Street view images → more warm tones (orange-yellow: H = 10–30)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27A034-7EA9-6369-70CA-E234D24771A9}"/>
              </a:ext>
            </a:extLst>
          </p:cNvPr>
          <p:cNvSpPr txBox="1"/>
          <p:nvPr/>
        </p:nvSpPr>
        <p:spPr>
          <a:xfrm>
            <a:off x="6365148" y="933341"/>
            <a:ext cx="61655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explain the hue shift?</a:t>
            </a:r>
          </a:p>
          <a:p>
            <a:pPr>
              <a:buNone/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factors (insufficient explanation):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compression / color space conversion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conditions (lighting, weather, time of day)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reflections (glass, water)</a:t>
            </a:r>
          </a:p>
          <a:p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interpretation: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 preferences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 the shift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result: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bias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social media color profiles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3A48D91-9D4E-F1BA-B0B2-903741656E90}"/>
              </a:ext>
            </a:extLst>
          </p:cNvPr>
          <p:cNvSpPr txBox="1"/>
          <p:nvPr/>
        </p:nvSpPr>
        <p:spPr>
          <a:xfrm>
            <a:off x="5676899" y="4231561"/>
            <a:ext cx="6515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Tourists tend to: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 buildings they find visually appealing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compositions, angles, and lighting that they personally consider attractive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images with filters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A814F9-814B-4CCA-CE22-97C64069413F}"/>
              </a:ext>
            </a:extLst>
          </p:cNvPr>
          <p:cNvSpPr txBox="1"/>
          <p:nvPr/>
        </p:nvSpPr>
        <p:spPr>
          <a:xfrm>
            <a:off x="5421211" y="5717007"/>
            <a:ext cx="6230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perspectives implicitly reveal their preferences for color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25030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691B5-AEC6-4129-713E-032D9FF20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569B6CD-E08D-9B15-978C-564A59F43D76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CF81D6F9-81C5-08FE-7F77-8C5986837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7E54BA-7824-6F9C-E1CC-A552FFED3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72" y="783081"/>
            <a:ext cx="5998693" cy="42062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4CC95A-8ED4-5059-BB5F-83E5CDEB4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30" y="739208"/>
            <a:ext cx="5615274" cy="60289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5D4BE1E-22C7-83A1-D040-28CBB6F4972F}"/>
              </a:ext>
            </a:extLst>
          </p:cNvPr>
          <p:cNvSpPr txBox="1"/>
          <p:nvPr/>
        </p:nvSpPr>
        <p:spPr>
          <a:xfrm>
            <a:off x="699694" y="5042099"/>
            <a:ext cx="510787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the performance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our multi-task BERT, we selected several representative tourist reviews.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kern="0" dirty="0">
                <a:latin typeface="Times New Roman" panose="02020603050405020304" pitchFamily="18" charset="0"/>
              </a:rPr>
              <a:t>Overall, the model demonstrates strong capability in capturing sentiment across four dimensions. The predictions are largely </a:t>
            </a:r>
            <a:r>
              <a:rPr lang="en-US" altLang="zh-CN" sz="1400" b="1" kern="0" dirty="0">
                <a:latin typeface="Times New Roman" panose="02020603050405020304" pitchFamily="18" charset="0"/>
              </a:rPr>
              <a:t>consistent with human interpretation</a:t>
            </a:r>
            <a:r>
              <a:rPr lang="en-US" altLang="zh-CN" sz="1400" kern="0" dirty="0">
                <a:latin typeface="Times New Roman" panose="02020603050405020304" pitchFamily="18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does not focus on technical innovation; therefore, no comparison experiments or ablation studies are conducted.</a:t>
            </a:r>
            <a:endParaRPr lang="zh-CN" altLang="en-US" sz="1400" dirty="0"/>
          </a:p>
          <a:p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36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C8671-520A-2E23-44EC-64D6D9A50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053DBCA-BA78-0E11-8EE5-51B3ED1E33F6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889FEE88-4FDA-0546-25F8-2DC2989F3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Discussion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C1A11FE-2593-AA0F-5E1B-2BEEB8B3F36E}"/>
              </a:ext>
            </a:extLst>
          </p:cNvPr>
          <p:cNvSpPr txBox="1"/>
          <p:nvPr/>
        </p:nvSpPr>
        <p:spPr>
          <a:xfrm>
            <a:off x="595755" y="904873"/>
            <a:ext cx="657771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&amp; Language Model Performance</a:t>
            </a: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Semantic Segmentation: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model: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DeepLabV3 + MobileNetV2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Pros: lightweight, fast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Limitation: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performance in complex scenes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more SOTA models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advanced data augmentation</a:t>
            </a: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Satisfaction Prediction: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based on text reviews only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Lacks connection to physical urban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integration: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attributes (style, cleanliness, greenery)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Quantifiable indicators (crowd density)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Multimodal fusion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better perception modeling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EDAD3C-4234-0768-5C22-C0EEDDA6E057}"/>
              </a:ext>
            </a:extLst>
          </p:cNvPr>
          <p:cNvSpPr txBox="1"/>
          <p:nvPr/>
        </p:nvSpPr>
        <p:spPr>
          <a:xfrm>
            <a:off x="6421836" y="926031"/>
            <a:ext cx="5397858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Analysis &amp; Social Media Bias</a:t>
            </a:r>
          </a:p>
          <a:p>
            <a:pPr>
              <a:buNone/>
            </a:pP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“Filter Effect”: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media images may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distort real-world colors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Risks misinterpretation in landscape or planning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cross-platform / cross-cultural color shifts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deep learning method to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 visual data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against street view</a:t>
            </a: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Practical Implications: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design guidelines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historic quarters renewal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streetscape coherence and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comfort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 visual planning for: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art placement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 atmosphere enhancement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26626B-6388-D541-D9F5-DD90F45E3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654"/>
          <a:stretch>
            <a:fillRect/>
          </a:stretch>
        </p:blipFill>
        <p:spPr>
          <a:xfrm>
            <a:off x="706804" y="3036921"/>
            <a:ext cx="5161553" cy="19268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2237631-B451-8C7C-04DD-DA57EA533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4" y="4128981"/>
            <a:ext cx="2177545" cy="8348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01D47E5-0415-BC0F-27B0-0641A4A3E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673" y="2987826"/>
            <a:ext cx="3232184" cy="214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6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01F29-EF24-B4D7-3029-0D9BFD49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E5D1FAE-0EC0-551A-0046-8DE05DBAB9BC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E0B410B1-AEF0-4CE1-7CFA-E8D49AA84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F99DB9-54E3-91D4-34A0-D70CFC5585F6}"/>
              </a:ext>
            </a:extLst>
          </p:cNvPr>
          <p:cNvSpPr txBox="1"/>
          <p:nvPr/>
        </p:nvSpPr>
        <p:spPr>
          <a:xfrm>
            <a:off x="869621" y="1265997"/>
            <a:ext cx="42268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hangingPunct="0">
              <a:buNone/>
            </a:pP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study proposes a multidimensional AI-powered framework to decode tourist perceptions of historic urban quarters. The main contributions are as follows:</a:t>
            </a:r>
          </a:p>
          <a:p>
            <a:pPr indent="266700" hangingPunct="0">
              <a:buNone/>
            </a:pPr>
            <a:endParaRPr lang="zh-CN" altLang="zh-CN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hangingPunct="0">
              <a:buFont typeface="Wingdings" panose="05000000000000000000" pitchFamily="2" charset="2"/>
              <a:buChar char=""/>
            </a:pP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We propose the 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first framework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for historic urban quarters that jointly analyzes visual content, color preferences, and emotional responses to reveal how tourists cognitively and emotionally engage with these environments.</a:t>
            </a:r>
          </a:p>
          <a:p>
            <a:pPr marL="342900" lvl="0" indent="-342900" hangingPunct="0">
              <a:buFont typeface="Wingdings" panose="05000000000000000000" pitchFamily="2" charset="2"/>
              <a:buChar char=""/>
            </a:pPr>
            <a:endParaRPr lang="zh-CN" altLang="zh-CN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hangingPunct="0">
              <a:buFont typeface="Wingdings" panose="05000000000000000000" pitchFamily="2" charset="2"/>
              <a:buChar char=""/>
            </a:pP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semantic segmentation model is developed to detect 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focal attention areas 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 historic urban context, and a multi-task BERT model is developed to 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assess satisfaction across </a:t>
            </a:r>
            <a:r>
              <a:rPr lang="en-US" altLang="zh-CN" sz="1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four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perceptual dimensions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based on textual reviews</a:t>
            </a:r>
          </a:p>
          <a:p>
            <a:pPr marL="342900" lvl="0" indent="-342900" hangingPunct="0">
              <a:buFont typeface="Wingdings" panose="05000000000000000000" pitchFamily="2" charset="2"/>
              <a:buChar char=""/>
            </a:pPr>
            <a:endParaRPr lang="zh-CN" altLang="zh-CN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hangingPunct="0">
              <a:buFont typeface="Wingdings" panose="05000000000000000000" pitchFamily="2" charset="2"/>
              <a:buChar char=""/>
            </a:pPr>
            <a:r>
              <a:rPr lang="en-US" altLang="zh-CN" sz="1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Color distribution 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is introduced as an abstract representation of aesthetic preference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, 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and a novel comparative analysis is conducted between tourists photos and actual street views to uncover potential mismatches, offering new insight into unmet </a:t>
            </a:r>
            <a:r>
              <a:rPr lang="en-US" altLang="zh-CN" sz="1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visual expectations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zh-CN" altLang="zh-CN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B277A0-E32F-4325-0530-91D3E7421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140" y="972544"/>
            <a:ext cx="2879210" cy="238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36C95D-0571-8E29-1A42-9BADB6E5F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847" y="3429000"/>
            <a:ext cx="4910585" cy="28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50ADE3-F080-F3AA-768A-90A3198E4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76" y="1205485"/>
            <a:ext cx="2848702" cy="20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0D245AE-94FD-7295-9193-AE36423FB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E8554A-9E7C-CE1D-487F-FA6ECE9E6B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69239A5-7809-E44B-1E30-FF3AB0000037}"/>
              </a:ext>
            </a:extLst>
          </p:cNvPr>
          <p:cNvSpPr txBox="1">
            <a:spLocks/>
          </p:cNvSpPr>
          <p:nvPr/>
        </p:nvSpPr>
        <p:spPr>
          <a:xfrm>
            <a:off x="4433717" y="2092494"/>
            <a:ext cx="2882709" cy="1430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4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3F53D23-331A-E3C8-B5DB-2AD1161F7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"/>
            <a:ext cx="12192000" cy="7882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96FBCCF-11CC-3A18-971E-DC336C8CFF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3469" y="6030896"/>
            <a:ext cx="1833242" cy="6754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34FE72-D821-9EA7-15C8-73090E9DBF1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3510" y="6030896"/>
            <a:ext cx="1472888" cy="72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8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A3374EF-338F-B073-B144-36C99CF124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0" r="49"/>
          <a:stretch>
            <a:fillRect/>
          </a:stretch>
        </p:blipFill>
        <p:spPr>
          <a:xfrm>
            <a:off x="0" y="0"/>
            <a:ext cx="12202705" cy="685927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7E6851D-2121-3007-D6E3-26324A9031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椭圆 1">
            <a:extLst>
              <a:ext uri="{FF2B5EF4-FFF2-40B4-BE49-F238E27FC236}">
                <a16:creationId xmlns:a16="http://schemas.microsoft.com/office/drawing/2014/main" id="{39A1BD7F-A39D-3AAB-BD11-16A351C23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900" y="1586488"/>
            <a:ext cx="727831" cy="72783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43A1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10826382-D85E-83DA-05BA-D9BD25FB1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093" y="1634337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AD591F-7286-2AEC-2D9A-99055B8B9C3A}"/>
              </a:ext>
            </a:extLst>
          </p:cNvPr>
          <p:cNvSpPr/>
          <p:nvPr/>
        </p:nvSpPr>
        <p:spPr>
          <a:xfrm>
            <a:off x="6261168" y="1750348"/>
            <a:ext cx="1437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7" name="椭圆 1">
            <a:extLst>
              <a:ext uri="{FF2B5EF4-FFF2-40B4-BE49-F238E27FC236}">
                <a16:creationId xmlns:a16="http://schemas.microsoft.com/office/drawing/2014/main" id="{C9503CAA-2BDD-4F75-3B9A-DDA7EA397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900" y="3077552"/>
            <a:ext cx="727831" cy="72783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43A1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2">
            <a:extLst>
              <a:ext uri="{FF2B5EF4-FFF2-40B4-BE49-F238E27FC236}">
                <a16:creationId xmlns:a16="http://schemas.microsoft.com/office/drawing/2014/main" id="{681BB160-1DD5-43A6-9303-B865AB5FE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093" y="3118665"/>
            <a:ext cx="64633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C8F4894-9F8F-55CF-ACBC-EC1291F774BC}"/>
              </a:ext>
            </a:extLst>
          </p:cNvPr>
          <p:cNvSpPr/>
          <p:nvPr/>
        </p:nvSpPr>
        <p:spPr>
          <a:xfrm>
            <a:off x="6262480" y="3256801"/>
            <a:ext cx="1319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0" name="椭圆 1">
            <a:extLst>
              <a:ext uri="{FF2B5EF4-FFF2-40B4-BE49-F238E27FC236}">
                <a16:creationId xmlns:a16="http://schemas.microsoft.com/office/drawing/2014/main" id="{DAB07C44-FDB8-8732-3C3D-4CEBE61D7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737" y="1586488"/>
            <a:ext cx="727831" cy="72783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43A1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E1884DBD-41DC-62A7-9C3E-49A9E9B46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485" y="1641674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725D3A9-43B6-17A3-59E8-575DE80B4D0C}"/>
              </a:ext>
            </a:extLst>
          </p:cNvPr>
          <p:cNvSpPr/>
          <p:nvPr/>
        </p:nvSpPr>
        <p:spPr>
          <a:xfrm>
            <a:off x="9543316" y="1795562"/>
            <a:ext cx="15544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13" name="椭圆 1">
            <a:extLst>
              <a:ext uri="{FF2B5EF4-FFF2-40B4-BE49-F238E27FC236}">
                <a16:creationId xmlns:a16="http://schemas.microsoft.com/office/drawing/2014/main" id="{0B06F906-7176-7AEC-A053-A1977B27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737" y="3077552"/>
            <a:ext cx="727831" cy="72783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43A1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BC84FF-C440-CD0A-A021-DBEA9A5A1D07}"/>
              </a:ext>
            </a:extLst>
          </p:cNvPr>
          <p:cNvSpPr/>
          <p:nvPr/>
        </p:nvSpPr>
        <p:spPr>
          <a:xfrm>
            <a:off x="9543316" y="3275019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Discussion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CB6BCD2D-3EA3-AF6D-870E-453D9855E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486" y="3136520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16" name="椭圆 1">
            <a:extLst>
              <a:ext uri="{FF2B5EF4-FFF2-40B4-BE49-F238E27FC236}">
                <a16:creationId xmlns:a16="http://schemas.microsoft.com/office/drawing/2014/main" id="{0C89191C-1A6C-6763-E5E7-C086CAE86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349" y="4554419"/>
            <a:ext cx="727831" cy="72783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2400">
              <a:solidFill>
                <a:srgbClr val="43A1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844764DA-C0E0-4F93-1A6B-38514400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093" y="4595168"/>
            <a:ext cx="646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176E06-FF16-9644-2B07-63AF972F7FDC}"/>
              </a:ext>
            </a:extLst>
          </p:cNvPr>
          <p:cNvSpPr/>
          <p:nvPr/>
        </p:nvSpPr>
        <p:spPr>
          <a:xfrm>
            <a:off x="6261168" y="4733667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5F81B35-C077-78B7-54DE-06CAA22967C1}"/>
              </a:ext>
            </a:extLst>
          </p:cNvPr>
          <p:cNvSpPr/>
          <p:nvPr/>
        </p:nvSpPr>
        <p:spPr>
          <a:xfrm>
            <a:off x="1895633" y="1827259"/>
            <a:ext cx="1205230" cy="25761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B7ECB4F-53A7-BD01-04DF-CDEFB10CCB96}"/>
              </a:ext>
            </a:extLst>
          </p:cNvPr>
          <p:cNvSpPr/>
          <p:nvPr/>
        </p:nvSpPr>
        <p:spPr>
          <a:xfrm>
            <a:off x="1326673" y="1167494"/>
            <a:ext cx="1554480" cy="269811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2F97D4B1-8242-5C60-D772-ADFA5EDCF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673" y="2307750"/>
            <a:ext cx="1554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Content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4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5B440-F1FE-3376-B3A2-3C46517A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757EF72-A5FE-AC89-2122-29A44A08C85C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9F5C7BA-2BA3-CD1A-3B1C-BA923953A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6D02912-E621-3B22-6DD6-12178B687646}"/>
              </a:ext>
            </a:extLst>
          </p:cNvPr>
          <p:cNvSpPr txBox="1"/>
          <p:nvPr/>
        </p:nvSpPr>
        <p:spPr>
          <a:xfrm>
            <a:off x="423922" y="1733631"/>
            <a:ext cx="52036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Historic urban quarters are not only physical spaces but also the embodiments of cultural heritage, bearing a city’s collective memory and distinct local identity.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46DBDC-DF56-8614-8C7C-46DA4F42BC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07" t="13977" r="1069"/>
          <a:stretch>
            <a:fillRect/>
          </a:stretch>
        </p:blipFill>
        <p:spPr>
          <a:xfrm>
            <a:off x="6742744" y="1609894"/>
            <a:ext cx="2321478" cy="17348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489A6F-0F36-1899-0591-070A8E48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993"/>
          <a:stretch>
            <a:fillRect/>
          </a:stretch>
        </p:blipFill>
        <p:spPr>
          <a:xfrm>
            <a:off x="9255966" y="3591794"/>
            <a:ext cx="2321479" cy="1719483"/>
          </a:xfrm>
          <a:prstGeom prst="rect">
            <a:avLst/>
          </a:prstGeom>
        </p:spPr>
      </p:pic>
      <p:pic>
        <p:nvPicPr>
          <p:cNvPr id="12" name="Picture 6" descr="雍和宫">
            <a:extLst>
              <a:ext uri="{FF2B5EF4-FFF2-40B4-BE49-F238E27FC236}">
                <a16:creationId xmlns:a16="http://schemas.microsoft.com/office/drawing/2014/main" id="{E1138CE0-46C0-63FE-6A67-FEB46A62D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8" t="2716" r="8240" b="4459"/>
          <a:stretch>
            <a:fillRect/>
          </a:stretch>
        </p:blipFill>
        <p:spPr bwMode="auto">
          <a:xfrm>
            <a:off x="9255965" y="1609894"/>
            <a:ext cx="2321479" cy="17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6386A22-1927-C69D-A808-F37608FF01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8677"/>
          <a:stretch>
            <a:fillRect/>
          </a:stretch>
        </p:blipFill>
        <p:spPr>
          <a:xfrm>
            <a:off x="6742744" y="3598254"/>
            <a:ext cx="2321479" cy="172030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272363F-224C-DF3A-6161-2AADACFB0BDF}"/>
              </a:ext>
            </a:extLst>
          </p:cNvPr>
          <p:cNvSpPr txBox="1"/>
          <p:nvPr/>
        </p:nvSpPr>
        <p:spPr>
          <a:xfrm>
            <a:off x="423922" y="2896770"/>
            <a:ext cx="59029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these quarters experience growing tourist attention and urban change, it becomes increasingly important to understand how they are perceived, not only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emotionally,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also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aesthetically.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 methods like surveys often fall short in capturing real-time, large-scale insights. Meanwhile, the rise of user-generated content and advances in AI open new opportunities to decode tourist perception through visual and textual data. </a:t>
            </a:r>
          </a:p>
        </p:txBody>
      </p:sp>
    </p:spTree>
    <p:extLst>
      <p:ext uri="{BB962C8B-B14F-4D97-AF65-F5344CB8AC3E}">
        <p14:creationId xmlns:p14="http://schemas.microsoft.com/office/powerpoint/2010/main" val="349437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71C40-3449-BCBB-9090-D728B0E4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DCBF9C8-FC8D-CF50-CA9E-103BE4311264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0A19B57B-44F0-389F-C86A-18A463976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4288EB-1376-0375-9982-91C13CFFE31F}"/>
              </a:ext>
            </a:extLst>
          </p:cNvPr>
          <p:cNvSpPr txBox="1"/>
          <p:nvPr/>
        </p:nvSpPr>
        <p:spPr>
          <a:xfrm>
            <a:off x="601417" y="946227"/>
            <a:ext cx="5159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extract the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emotional response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tourists? 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835096C-24AE-04AE-2B1A-4F5A474149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09" t="56512" r="37277"/>
          <a:stretch>
            <a:fillRect/>
          </a:stretch>
        </p:blipFill>
        <p:spPr>
          <a:xfrm>
            <a:off x="1723556" y="2775954"/>
            <a:ext cx="4372444" cy="33713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F2A996-D8C3-ABB4-6469-29FB188D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592" y="2631161"/>
            <a:ext cx="4136852" cy="36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D874806-E462-85E0-1AFF-85D9B45A0534}"/>
              </a:ext>
            </a:extLst>
          </p:cNvPr>
          <p:cNvSpPr txBox="1"/>
          <p:nvPr/>
        </p:nvSpPr>
        <p:spPr>
          <a:xfrm>
            <a:off x="601417" y="1512934"/>
            <a:ext cx="69101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part is relatively straightforward—people leave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reviews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it’s often clear whether they feel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or negative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their experience. Sentiment analysis is a pretty mature research domain, whether using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rule-based methods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models.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E929609-FB71-8D05-C93B-AB8C94C0DA8A}"/>
              </a:ext>
            </a:extLst>
          </p:cNvPr>
          <p:cNvSpPr txBox="1"/>
          <p:nvPr/>
        </p:nvSpPr>
        <p:spPr>
          <a:xfrm>
            <a:off x="3523354" y="6252186"/>
            <a:ext cx="1066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EF0C3B-E0A0-F3E7-7559-8E67A26420FD}"/>
              </a:ext>
            </a:extLst>
          </p:cNvPr>
          <p:cNvSpPr txBox="1"/>
          <p:nvPr/>
        </p:nvSpPr>
        <p:spPr>
          <a:xfrm>
            <a:off x="7940912" y="6252186"/>
            <a:ext cx="1258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06B7D46-48A1-C18A-01A3-5DA61621B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581" y="892705"/>
            <a:ext cx="4209718" cy="13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2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3F3CD5E-7980-CA2E-EE57-1A805BD56FE5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40CA0174-27E4-91A5-6BAD-67467E1C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42371B8-DAAD-E9F0-F16A-EC380C2318A7}"/>
              </a:ext>
            </a:extLst>
          </p:cNvPr>
          <p:cNvSpPr txBox="1"/>
          <p:nvPr/>
        </p:nvSpPr>
        <p:spPr>
          <a:xfrm>
            <a:off x="604999" y="950447"/>
            <a:ext cx="810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real challenge lies in capturing something more complex: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aesthetic response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7D5FA-E9EE-F287-2624-511E9580AC47}"/>
              </a:ext>
            </a:extLst>
          </p:cNvPr>
          <p:cNvSpPr txBox="1"/>
          <p:nvPr/>
        </p:nvSpPr>
        <p:spPr>
          <a:xfrm>
            <a:off x="770696" y="1649212"/>
            <a:ext cx="6706111" cy="352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Aesthetics represent a higher-level cognitive function of human being.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745634-8CBD-43D3-1A53-DF187D6E6642}"/>
              </a:ext>
            </a:extLst>
          </p:cNvPr>
          <p:cNvSpPr txBox="1"/>
          <p:nvPr/>
        </p:nvSpPr>
        <p:spPr>
          <a:xfrm>
            <a:off x="604999" y="2449924"/>
            <a:ext cx="6103160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What makes our brain decide that something is </a:t>
            </a:r>
            <a:r>
              <a:rPr lang="en-US" altLang="zh-CN" sz="18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beautiful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736DCE-BCCC-78DE-C73E-422991D4DCA8}"/>
              </a:ext>
            </a:extLst>
          </p:cNvPr>
          <p:cNvSpPr txBox="1"/>
          <p:nvPr/>
        </p:nvSpPr>
        <p:spPr>
          <a:xfrm>
            <a:off x="770697" y="3234795"/>
            <a:ext cx="9765074" cy="919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we break down any picture, regardless of its subject matter, it essentially consists of two visual components: </a:t>
            </a:r>
            <a:r>
              <a:rPr lang="en-US" altLang="zh-CN" sz="1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colors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16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lang="en-US" altLang="zh-CN" sz="1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(such as lines and contours). Since form is difficult to quantify in a consistent and objective way, our analysis focuses on color, which serves as one of the primary subjects of this study.</a:t>
            </a: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Color Theory: 5 Form Design Best Practices | Formstack">
            <a:extLst>
              <a:ext uri="{FF2B5EF4-FFF2-40B4-BE49-F238E27FC236}">
                <a16:creationId xmlns:a16="http://schemas.microsoft.com/office/drawing/2014/main" id="{D9264913-4BFF-6897-92D9-D6D28E694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BDDD7"/>
              </a:clrFrom>
              <a:clrTo>
                <a:srgbClr val="ABDD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9" y="4502858"/>
            <a:ext cx="3001077" cy="169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创意手工】1分钟就能学会的手工，水彩画，听说很多妈妈看过都学会了_效果">
            <a:extLst>
              <a:ext uri="{FF2B5EF4-FFF2-40B4-BE49-F238E27FC236}">
                <a16:creationId xmlns:a16="http://schemas.microsoft.com/office/drawing/2014/main" id="{2CFF435B-6C88-863F-38B3-EC4DD7ADE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67" y="4547758"/>
            <a:ext cx="2816363" cy="173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几何形状正方形，圆形，椭圆形，三角形，六边形，矩形，星星，心，菱形矢量符号图标设计。 美丽的插图隔离在白色背景库存矢量图（免版税）636994828  | Shutterstock">
            <a:extLst>
              <a:ext uri="{FF2B5EF4-FFF2-40B4-BE49-F238E27FC236}">
                <a16:creationId xmlns:a16="http://schemas.microsoft.com/office/drawing/2014/main" id="{5C722E5D-9372-C8F4-13A2-8124C6ABC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2"/>
          <a:stretch>
            <a:fillRect/>
          </a:stretch>
        </p:blipFill>
        <p:spPr bwMode="auto">
          <a:xfrm>
            <a:off x="8904661" y="4167552"/>
            <a:ext cx="2476500" cy="236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F2C950C0-6FE3-215A-C724-80D4BDDAF99B}"/>
              </a:ext>
            </a:extLst>
          </p:cNvPr>
          <p:cNvSpPr/>
          <p:nvPr/>
        </p:nvSpPr>
        <p:spPr>
          <a:xfrm>
            <a:off x="3832887" y="5208788"/>
            <a:ext cx="656650" cy="3313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598D428F-DEB9-9887-A5A0-145807AEE830}"/>
              </a:ext>
            </a:extLst>
          </p:cNvPr>
          <p:cNvSpPr/>
          <p:nvPr/>
        </p:nvSpPr>
        <p:spPr>
          <a:xfrm rot="10800000">
            <a:off x="7842606" y="5208788"/>
            <a:ext cx="656650" cy="33139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9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8" grpId="0"/>
      <p:bldP spid="13" grpId="0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FE3DA-A52F-B38B-F6E0-BB122A6F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不止是世界建筑之都，西欧这座古城还是度假的天堂，球迷的圣地">
            <a:extLst>
              <a:ext uri="{FF2B5EF4-FFF2-40B4-BE49-F238E27FC236}">
                <a16:creationId xmlns:a16="http://schemas.microsoft.com/office/drawing/2014/main" id="{AF291EB4-D556-F64F-DD60-B2C93EFD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2" y="3710498"/>
            <a:ext cx="1888758" cy="18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雍和宫">
            <a:extLst>
              <a:ext uri="{FF2B5EF4-FFF2-40B4-BE49-F238E27FC236}">
                <a16:creationId xmlns:a16="http://schemas.microsoft.com/office/drawing/2014/main" id="{A39F7A60-E8F7-AA06-6C12-665A6BBDB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2716" r="8240" b="4459"/>
          <a:stretch>
            <a:fillRect/>
          </a:stretch>
        </p:blipFill>
        <p:spPr bwMode="auto">
          <a:xfrm>
            <a:off x="1686526" y="1595166"/>
            <a:ext cx="2591886" cy="16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E05626E-3FFA-9764-D674-75BF80D63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558" y="1595166"/>
            <a:ext cx="2540679" cy="1693786"/>
          </a:xfrm>
          <a:prstGeom prst="rect">
            <a:avLst/>
          </a:prstGeom>
        </p:spPr>
      </p:pic>
      <p:pic>
        <p:nvPicPr>
          <p:cNvPr id="1034" name="Picture 10" descr="2025 如切自由行】應該怎好玩？如切行程攻略包括交通、住宿和景點| Expedia.com.tw">
            <a:extLst>
              <a:ext uri="{FF2B5EF4-FFF2-40B4-BE49-F238E27FC236}">
                <a16:creationId xmlns:a16="http://schemas.microsoft.com/office/drawing/2014/main" id="{9FDE2228-EC8E-5B3F-7595-6CFF92086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383" y="1595166"/>
            <a:ext cx="2571653" cy="16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BB45E35-46EC-BFB5-D9AC-B2BE720F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365" y="3718360"/>
            <a:ext cx="2436862" cy="1880896"/>
          </a:xfrm>
          <a:prstGeom prst="rect">
            <a:avLst/>
          </a:prstGeom>
        </p:spPr>
      </p:pic>
      <p:pic>
        <p:nvPicPr>
          <p:cNvPr id="7" name="Picture 2" descr="Tract housing">
            <a:extLst>
              <a:ext uri="{FF2B5EF4-FFF2-40B4-BE49-F238E27FC236}">
                <a16:creationId xmlns:a16="http://schemas.microsoft.com/office/drawing/2014/main" id="{489CD577-5FFE-8346-D455-02FAFBC8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02" y="3718360"/>
            <a:ext cx="2524841" cy="18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45D4CC-CF49-B237-94D8-C8E6B2A46AE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669"/>
          <a:stretch>
            <a:fillRect/>
          </a:stretch>
        </p:blipFill>
        <p:spPr>
          <a:xfrm>
            <a:off x="8904218" y="3710498"/>
            <a:ext cx="2571654" cy="188875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0432016-09AF-95E2-6DC6-36FA6B0E27F8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08D5E34E-E4E2-7012-C042-F7AE86663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AD99F23-4D77-A46E-0565-80A9FE2E7909}"/>
              </a:ext>
            </a:extLst>
          </p:cNvPr>
          <p:cNvSpPr txBox="1"/>
          <p:nvPr/>
        </p:nvSpPr>
        <p:spPr>
          <a:xfrm>
            <a:off x="604999" y="950447"/>
            <a:ext cx="810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experiment——Which one looks the most beautiful to you?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CF9377-6DD0-D3A3-214A-CFA0F9AB24C0}"/>
              </a:ext>
            </a:extLst>
          </p:cNvPr>
          <p:cNvSpPr txBox="1"/>
          <p:nvPr/>
        </p:nvSpPr>
        <p:spPr>
          <a:xfrm>
            <a:off x="3241824" y="5821710"/>
            <a:ext cx="6103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Most people can agree on the least appealing one.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5247E92-335C-7896-AC9D-BBF0782D0884}"/>
              </a:ext>
            </a:extLst>
          </p:cNvPr>
          <p:cNvSpPr txBox="1"/>
          <p:nvPr/>
        </p:nvSpPr>
        <p:spPr>
          <a:xfrm>
            <a:off x="3241824" y="6300012"/>
            <a:ext cx="6747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hen it comes to the </a:t>
            </a:r>
            <a:r>
              <a:rPr lang="zh-CN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most beautiful,</a:t>
            </a:r>
            <a:r>
              <a:rPr lang="zh-CN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16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opinions often diverge.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6177B-027E-B032-C82B-683671864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B938D51-6426-185E-ECC0-8EF14ACB70D1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A438A77-9B7F-D471-602C-51107AABC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FCB5167-27D9-D349-B35A-A03925B12DAE}"/>
              </a:ext>
            </a:extLst>
          </p:cNvPr>
          <p:cNvSpPr txBox="1"/>
          <p:nvPr/>
        </p:nvSpPr>
        <p:spPr>
          <a:xfrm>
            <a:off x="1472378" y="999186"/>
            <a:ext cx="9247244" cy="5548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leads to a </a:t>
            </a:r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paradox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on one hand, we want to construct a cognitive model of beauty to guide urban design.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 the other hand, </a:t>
            </a:r>
            <a:r>
              <a:rPr lang="en-US" altLang="zh-CN" sz="16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aybe there can never be a single universal metric for beauty.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zh-CN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a Thousand Hamlets in a Thousand Readers' Minds.</a:t>
            </a:r>
            <a:r>
              <a:rPr lang="zh-CN" altLang="zh-CN" sz="1600" i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sz="1600" i="1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Some existing studies use </a:t>
            </a:r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color complexity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endParaRPr lang="en-US" altLang="zh-CN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but more colors doesn</a:t>
            </a:r>
            <a:r>
              <a:rPr lang="zh-CN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 always mean more beauty. Simplicity can also be elegant.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Others use </a:t>
            </a:r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color harmony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endParaRPr lang="en-US" altLang="zh-CN" sz="16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but that is subjective and lacks a unified computational formula.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 here</a:t>
            </a:r>
            <a:r>
              <a:rPr lang="zh-CN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 our proposition: even if we don</a:t>
            </a:r>
            <a:r>
              <a:rPr lang="zh-CN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 know exactly which one is more beautiful, we believe that people share underlying preferences</a:t>
            </a:r>
            <a:r>
              <a:rPr lang="zh-CN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kind of collective aesthetic logic.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We need a </a:t>
            </a:r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more objective index 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to measure the commonalities and differences between different forms of beauty, so as to inform the direction of urban design. In this study, we choose </a:t>
            </a:r>
            <a:r>
              <a:rPr lang="en-US" altLang="zh-CN" sz="16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color distribution</a:t>
            </a:r>
            <a:r>
              <a:rPr lang="en-US" altLang="zh-CN" sz="16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as that index.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endParaRPr lang="zh-CN" altLang="zh-CN" sz="1600" kern="100" dirty="0">
              <a:effectLst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3F4CCEF-5C73-FF0B-46DA-848D88370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194" y="2353509"/>
            <a:ext cx="2248754" cy="215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3826E3-562D-A5C7-3507-F6DD739CF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50" y="1704449"/>
            <a:ext cx="4388138" cy="363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0FE1293-C493-A5AD-FE0E-5888E2C62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66" y="1869426"/>
            <a:ext cx="5039771" cy="33032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83E3FB5-8777-0165-878D-E49B4D420623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7161A9FE-49CF-01CD-5784-290395ABC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CC08C3-822E-DF95-F594-FFE2A4EE4F4D}"/>
              </a:ext>
            </a:extLst>
          </p:cNvPr>
          <p:cNvSpPr txBox="1"/>
          <p:nvPr/>
        </p:nvSpPr>
        <p:spPr>
          <a:xfrm>
            <a:off x="1263150" y="866589"/>
            <a:ext cx="95799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xisting studies rarely offer an </a:t>
            </a:r>
            <a:r>
              <a:rPr lang="en-US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integrated approach 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 combines image analysis, color aesthetics, and sentiment mining—especially in the context of historic urban quarters.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6A2EB8-E972-B6CA-FE34-E2188549B303}"/>
              </a:ext>
            </a:extLst>
          </p:cNvPr>
          <p:cNvSpPr txBox="1"/>
          <p:nvPr/>
        </p:nvSpPr>
        <p:spPr>
          <a:xfrm>
            <a:off x="6411525" y="5421707"/>
            <a:ext cx="5039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Our study addresses the gap by proposing a multidimensional AI-powered framework to analyze tourist perception, using 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12 historic and culture blocks 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in central Shanghai as a case study.</a:t>
            </a:r>
            <a:endParaRPr lang="zh-CN" altLang="en-US" sz="12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45E77A6-1960-2FF3-863C-C4C89D4FDD40}"/>
              </a:ext>
            </a:extLst>
          </p:cNvPr>
          <p:cNvSpPr txBox="1"/>
          <p:nvPr/>
        </p:nvSpPr>
        <p:spPr>
          <a:xfrm>
            <a:off x="714607" y="5421707"/>
            <a:ext cx="56969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(a) 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Semantic segmentation 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used to identify the 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visual focus areas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from tourist photos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</a:p>
          <a:p>
            <a:r>
              <a:rPr lang="en-US" altLang="zh-CN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(b) A 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comparative analysis 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dominant colors and composition between social media photos and actual street views reveals tourists’ 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aesthetic expectations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 </a:t>
            </a:r>
          </a:p>
          <a:p>
            <a:r>
              <a:rPr lang="en-US" altLang="zh-CN" sz="12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(c)</a:t>
            </a:r>
            <a:r>
              <a:rPr lang="en-US" altLang="zh-CN" sz="1200" b="1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zh-CN" sz="12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Tourist satisfaction </a:t>
            </a:r>
            <a:r>
              <a:rPr lang="en-US" altLang="zh-CN" sz="1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 evaluated across four dimensions: Tourist Activities, Built Environment, Service Facilities, and Business Formats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0289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DA77EF-F741-7B67-98C9-5756FFCE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80" y="707666"/>
            <a:ext cx="10399640" cy="59990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A04603F-2BC3-7FA0-5FDC-AC8DED42B450}"/>
              </a:ext>
            </a:extLst>
          </p:cNvPr>
          <p:cNvSpPr/>
          <p:nvPr/>
        </p:nvSpPr>
        <p:spPr>
          <a:xfrm>
            <a:off x="0" y="151240"/>
            <a:ext cx="12192000" cy="523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3D55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94658428-5B8D-A428-A203-59EB0CC13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22" y="259261"/>
            <a:ext cx="2343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1216025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435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2099</TotalTime>
  <Words>1590</Words>
  <Application>Microsoft Office PowerPoint</Application>
  <PresentationFormat>宽屏</PresentationFormat>
  <Paragraphs>211</Paragraphs>
  <Slides>18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等线</vt:lpstr>
      <vt:lpstr>微软雅黑</vt:lpstr>
      <vt:lpstr>Arial</vt:lpstr>
      <vt:lpstr>Times New Roman</vt:lpstr>
      <vt:lpstr>Wingdings</vt:lpstr>
      <vt:lpstr>Office 主题​​</vt:lpstr>
      <vt:lpstr>A Multidimensional AI-powered Framework for Analyzing Tourist Perception in Historic Urban Quarters: A Case Study in Shanghai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Kz Tan</dc:creator>
  <cp:lastModifiedBy>Kz Tan</cp:lastModifiedBy>
  <cp:revision>94</cp:revision>
  <dcterms:created xsi:type="dcterms:W3CDTF">2025-08-03T13:06:10Z</dcterms:created>
  <dcterms:modified xsi:type="dcterms:W3CDTF">2025-08-07T02:47:39Z</dcterms:modified>
</cp:coreProperties>
</file>