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71" r:id="rId3"/>
    <p:sldId id="259" r:id="rId4"/>
    <p:sldId id="265" r:id="rId5"/>
    <p:sldId id="266" r:id="rId6"/>
    <p:sldId id="267" r:id="rId7"/>
    <p:sldId id="268" r:id="rId8"/>
    <p:sldId id="272" r:id="rId9"/>
    <p:sldId id="26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43" autoAdjust="0"/>
  </p:normalViewPr>
  <p:slideViewPr>
    <p:cSldViewPr snapToGrid="0">
      <p:cViewPr varScale="1">
        <p:scale>
          <a:sx n="88" d="100"/>
          <a:sy n="88" d="100"/>
        </p:scale>
        <p:origin x="9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0E203-9021-43F4-8D59-FBC58966EDAE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68CB0-D3A4-415B-AC6F-793E53219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35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36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184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90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428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844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118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29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44C58B-FCDE-4A06-9AD0-112CD2201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656B90-199A-4453-B401-7A3DA7B74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E0DAFF-FDA7-4C7F-94D6-2A643FEE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1FAC-FF89-4C68-A323-65A78D1AB87A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4D12A9-8829-4555-BEAC-2B3974CE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F93338-6878-428C-82B4-7612B326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2CC4-78F0-45A7-841F-E06E8CBFA6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15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8192F8-E898-42F7-A8FF-5D24024E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9B4716-3F8F-4428-8363-09631A641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4020AC-B0B0-4C78-B4F7-50A67EA9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1FAC-FF89-4C68-A323-65A78D1AB87A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7A93E2-2D88-43CB-BC4A-F0F6DCA3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955AF7-8E6B-42FB-A1C3-2D07616D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2CC4-78F0-45A7-841F-E06E8CBFA6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49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44C7770-8A68-45C8-ADA1-1C9A72892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25E300-CCA5-4CBE-BABB-DD1C49CF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6E97CE-3F3A-4350-A085-05C2A641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1FAC-FF89-4C68-A323-65A78D1AB87A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58EA54-2BE0-4DA4-A012-D6A34954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3B3E0C-AED0-4C8E-B8F7-8006A7B9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2CC4-78F0-45A7-841F-E06E8CBFA6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68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037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0" y="3075709"/>
            <a:ext cx="12192000" cy="1328016"/>
          </a:xfrm>
          <a:prstGeom prst="rect">
            <a:avLst/>
          </a:prstGeom>
          <a:solidFill>
            <a:schemeClr val="accent1">
              <a:lumMod val="75000"/>
              <a:alpha val="74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1851024" y="2809284"/>
            <a:ext cx="7855511" cy="558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1851024" y="2110693"/>
            <a:ext cx="7855511" cy="6985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8" name="文本占位符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51024" y="4572592"/>
            <a:ext cx="7855511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51024" y="4868863"/>
            <a:ext cx="7855511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4771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45D6C9-91EC-424D-9324-50F80833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F9E311-62D3-4A4F-A7B0-EA4432F0B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3FE4BA-7506-4376-BE7A-05B957E3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1FAC-FF89-4C68-A323-65A78D1AB87A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90D86D-B527-4DCB-A917-2D727E9F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9CFD43-0BC6-4753-8A3A-ABE48F24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2CC4-78F0-45A7-841F-E06E8CBFA6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11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80A74-847B-4AC6-86B1-CA52B4F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47DFD8-8357-4EE6-883D-EC37DCC81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C48715-AF5A-4AAC-8662-7EFC7B90D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1FAC-FF89-4C68-A323-65A78D1AB87A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94F988-1514-4191-BDE1-005CBFE4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F6EB26-7B73-4CDB-9F1B-7B6FC522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2CC4-78F0-45A7-841F-E06E8CBFA6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26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2B548D-752D-4BD4-BDF9-D9D7C9A3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1F821C-EECD-4387-90F7-D3BC76252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D44E9A-4744-446E-AE6A-3A2727878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C0E6A1-D913-4C2C-95AA-7D70EC4A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1FAC-FF89-4C68-A323-65A78D1AB87A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692A87-4DA9-43AB-987B-98AB5A22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D3B5BA-5DF3-4650-8A8B-A3DD2B10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2CC4-78F0-45A7-841F-E06E8CBFA6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91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681CC0-D1B4-4D62-A0E3-D225BC36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EC308F-7DA5-49FF-BA28-12C972967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872CE31-E819-49DD-9EE4-3669665CF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55FBC4-0D50-4B3F-9A25-527457485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7DDB43-BB14-422B-8D22-7D24A310E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581B4F0-BB3F-4A5B-9BD8-DAC9EE7D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1FAC-FF89-4C68-A323-65A78D1AB87A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933A4CC-57DC-4FD1-9DE8-47191716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4D465E6-C4B1-4199-9B80-827F250A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2CC4-78F0-45A7-841F-E06E8CBFA6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23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9534D-05B1-447E-AA79-181003C8F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54A303-C29A-48A0-AAC9-27D5842F8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1FAC-FF89-4C68-A323-65A78D1AB87A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F04E25-7B02-410C-A114-5567E4BB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BDF13E-525A-46E3-98F1-008BC23C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2CC4-78F0-45A7-841F-E06E8CBFA6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56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AF6EC82-DE60-41C6-8A29-DFE2520C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1FAC-FF89-4C68-A323-65A78D1AB87A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9A565F-22F7-4D2D-9854-9C3BB752A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ABC0E5-9161-4524-9FE7-674EAB1E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2CC4-78F0-45A7-841F-E06E8CBFA6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2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658561-D144-4A4D-9EEB-24B46576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6F7FED-1625-4B38-ABCF-FB9CF2F77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9EC38B-4646-4BE6-AE12-C40192206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B3C91D-DF70-46C8-9C44-34696597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1FAC-FF89-4C68-A323-65A78D1AB87A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135F26-DFCB-4BEA-A97F-EF0FF06B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122C73-EBB9-40A5-BE6A-86141024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2CC4-78F0-45A7-841F-E06E8CBFA6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72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5C4E99-8C82-4132-A043-4D77DC1C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233415-836B-4AD8-94A5-7A5C08A01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427411-E111-4240-B9FD-3405F96D6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62C57F-6F18-4C16-A33E-87A14F62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1FAC-FF89-4C68-A323-65A78D1AB87A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5EB870-D395-4FDC-A8D9-18A57A12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01F0AD-662A-47DD-8A14-4B6006DD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2CC4-78F0-45A7-841F-E06E8CBFA6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30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4D84C5E-9B02-45DB-BBDE-0A449E0B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B42FE1-22C1-47AE-BF08-54E78B893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FC671D-D075-4E45-B1F4-3782AC755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1FAC-FF89-4C68-A323-65A78D1AB87A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63C988-5933-4F72-A3BE-FB9153C77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9E9412-9AF8-4843-94B0-46F3D3454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12CC4-78F0-45A7-841F-E06E8CBFA6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08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" b="-5557"/>
          <a:stretch>
            <a:fillRect/>
          </a:stretch>
        </p:blipFill>
        <p:spPr>
          <a:xfrm>
            <a:off x="0" y="-642307"/>
            <a:ext cx="12192000" cy="5105399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1"/>
          </p:nvPr>
        </p:nvSpPr>
        <p:spPr>
          <a:xfrm>
            <a:off x="0" y="4172564"/>
            <a:ext cx="12192000" cy="992507"/>
          </a:xfrm>
          <a:solidFill>
            <a:srgbClr val="002F7C"/>
          </a:solidFill>
        </p:spPr>
        <p:txBody>
          <a:bodyPr/>
          <a:lstStyle/>
          <a:p>
            <a:endParaRPr lang="zh-CN" altLang="en-US" dirty="0">
              <a:solidFill>
                <a:srgbClr val="0070C0">
                  <a:alpha val="0"/>
                </a:srgbClr>
              </a:solidFill>
            </a:endParaRPr>
          </a:p>
        </p:txBody>
      </p:sp>
      <p:sp>
        <p:nvSpPr>
          <p:cNvPr id="21" name="标题 3"/>
          <p:cNvSpPr>
            <a:spLocks noGrp="1"/>
          </p:cNvSpPr>
          <p:nvPr>
            <p:ph type="ctrTitle"/>
          </p:nvPr>
        </p:nvSpPr>
        <p:spPr>
          <a:xfrm>
            <a:off x="350516" y="4215019"/>
            <a:ext cx="9843415" cy="946352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Research Internship Summary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0516" y="5351810"/>
            <a:ext cx="62955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rgbClr val="3D557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Reporter: Tan </a:t>
            </a:r>
            <a:r>
              <a:rPr kumimoji="1" lang="en-US" altLang="zh-CN" sz="2000" b="1" dirty="0" err="1">
                <a:solidFill>
                  <a:srgbClr val="3D557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Kaizhen</a:t>
            </a:r>
            <a:r>
              <a:rPr kumimoji="1" lang="en-US" altLang="zh-CN" sz="2000" b="1" dirty="0">
                <a:solidFill>
                  <a:srgbClr val="3D557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(Undergraduate student)</a:t>
            </a:r>
          </a:p>
          <a:p>
            <a:r>
              <a:rPr kumimoji="1" lang="en-US" altLang="zh-CN" sz="2000" b="1" dirty="0">
                <a:solidFill>
                  <a:srgbClr val="3D557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Instructor: Huan </a:t>
            </a:r>
            <a:r>
              <a:rPr kumimoji="1" lang="en-US" altLang="zh-CN" sz="2000" b="1" dirty="0" err="1">
                <a:solidFill>
                  <a:srgbClr val="3D557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Weihua</a:t>
            </a:r>
            <a:r>
              <a:rPr kumimoji="1" lang="en-US" altLang="zh-CN" sz="2000" b="1" dirty="0">
                <a:solidFill>
                  <a:srgbClr val="3D557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(PhD student)</a:t>
            </a:r>
          </a:p>
          <a:p>
            <a:r>
              <a:rPr kumimoji="1" lang="en-US" altLang="zh-CN" sz="2000" b="1" dirty="0">
                <a:solidFill>
                  <a:srgbClr val="3D557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Huang Wei (Professor)</a:t>
            </a:r>
          </a:p>
        </p:txBody>
      </p:sp>
      <p:pic>
        <p:nvPicPr>
          <p:cNvPr id="13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677" y="4408781"/>
            <a:ext cx="1696528" cy="56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 descr="/Users/sanlihexiaoeba/Desktop/81662366593_.pic.jpg81662366593_.pic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49991" y="5983298"/>
            <a:ext cx="3018790" cy="7683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172244"/>
            <a:ext cx="12192000" cy="762000"/>
          </a:xfrm>
          <a:prstGeom prst="rect">
            <a:avLst/>
          </a:prstGeom>
          <a:solidFill>
            <a:srgbClr val="002F7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214755" y="368578"/>
            <a:ext cx="7774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Methodology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D4453F9-2541-413A-9CD0-545E96488353}"/>
              </a:ext>
            </a:extLst>
          </p:cNvPr>
          <p:cNvSpPr/>
          <p:nvPr/>
        </p:nvSpPr>
        <p:spPr>
          <a:xfrm>
            <a:off x="1156698" y="1647371"/>
            <a:ext cx="9588506" cy="41220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Main Topic: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Spatio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-temporal Interaction Mechanism of Human Activities and Traffic Congestion Propagation</a:t>
            </a:r>
          </a:p>
          <a:p>
            <a:pPr algn="ctr"/>
            <a:endParaRPr lang="en-US" altLang="zh-CN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、利用时空轨迹</a:t>
            </a:r>
            <a:r>
              <a:rPr lang="en-US" altLang="zh-CN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-POI</a:t>
            </a:r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语义数据，对交通拥堵传播模式进行聚类，目的是为了研究拥堵传播这一动态过程的特征。</a:t>
            </a:r>
            <a:endParaRPr lang="en-US" altLang="zh-CN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、利用时空轨迹数据，对动态拥堵网络图进行社区挖掘，找出有显著差异的相邻时间切片，主要做算法层面的创新；再结合</a:t>
            </a:r>
            <a:r>
              <a:rPr lang="en-US" altLang="zh-CN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POI</a:t>
            </a:r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语义数据，发现一些造成差异的关联性。</a:t>
            </a:r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5C18AF3D-D982-447B-974C-9F7F09755A8F}"/>
              </a:ext>
            </a:extLst>
          </p:cNvPr>
          <p:cNvSpPr>
            <a:spLocks noChangeAspect="1"/>
          </p:cNvSpPr>
          <p:nvPr/>
        </p:nvSpPr>
        <p:spPr>
          <a:xfrm>
            <a:off x="5700140" y="4009168"/>
            <a:ext cx="501621" cy="712004"/>
          </a:xfrm>
          <a:prstGeom prst="downArrow">
            <a:avLst/>
          </a:pr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801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172244"/>
            <a:ext cx="12192000" cy="762000"/>
          </a:xfrm>
          <a:prstGeom prst="rect">
            <a:avLst/>
          </a:prstGeom>
          <a:solidFill>
            <a:srgbClr val="002F7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214755" y="368578"/>
            <a:ext cx="7774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Methodology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E52053DE-FD03-4F7A-AB3E-A4B8BD69C5F8}"/>
              </a:ext>
            </a:extLst>
          </p:cNvPr>
          <p:cNvSpPr/>
          <p:nvPr/>
        </p:nvSpPr>
        <p:spPr bwMode="auto">
          <a:xfrm>
            <a:off x="1162566" y="4729229"/>
            <a:ext cx="4148143" cy="748118"/>
          </a:xfrm>
          <a:prstGeom prst="roundRect">
            <a:avLst/>
          </a:prstGeom>
          <a:solidFill>
            <a:srgbClr val="F4F7FE"/>
          </a:solidFill>
          <a:ln w="19050">
            <a:noFill/>
            <a:round/>
            <a:tailEnd type="triangle" w="med" len="med"/>
          </a:ln>
        </p:spPr>
        <p:txBody>
          <a:bodyPr rtlCol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Prior knowledge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000" kern="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(Topological features)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28B61D6-D667-485D-8806-A247D440E85E}"/>
              </a:ext>
            </a:extLst>
          </p:cNvPr>
          <p:cNvSpPr/>
          <p:nvPr/>
        </p:nvSpPr>
        <p:spPr bwMode="auto">
          <a:xfrm>
            <a:off x="6554344" y="4729229"/>
            <a:ext cx="4148143" cy="721427"/>
          </a:xfrm>
          <a:prstGeom prst="roundRect">
            <a:avLst/>
          </a:prstGeom>
          <a:solidFill>
            <a:srgbClr val="F4F7FE"/>
          </a:solidFill>
          <a:ln w="19050">
            <a:noFill/>
            <a:round/>
            <a:tailEnd type="triangle" w="med" len="med"/>
          </a:ln>
        </p:spPr>
        <p:txBody>
          <a:bodyPr rtlCol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Data-driven knowledge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000" kern="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(TTI </a:t>
            </a:r>
            <a:r>
              <a:rPr lang="zh-CN" altLang="en-US" sz="2000" kern="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→ </a:t>
            </a:r>
            <a:r>
              <a:rPr lang="en-US" altLang="zh-CN" sz="2000" kern="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Frequency features)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230EF41-142A-4A97-B074-2CDEE3B67FC5}"/>
              </a:ext>
            </a:extLst>
          </p:cNvPr>
          <p:cNvSpPr/>
          <p:nvPr/>
        </p:nvSpPr>
        <p:spPr>
          <a:xfrm>
            <a:off x="2723542" y="1407344"/>
            <a:ext cx="6476139" cy="5305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Embedded graphs construction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17E30AD-065F-4CEF-B121-ECC0B6118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48" y="2356554"/>
            <a:ext cx="10095528" cy="21835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172244"/>
            <a:ext cx="12192000" cy="762000"/>
          </a:xfrm>
          <a:prstGeom prst="rect">
            <a:avLst/>
          </a:prstGeom>
          <a:solidFill>
            <a:srgbClr val="002F7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214755" y="368578"/>
            <a:ext cx="7774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Methodology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DA7BD9-7CA2-4AF9-8813-BD5331472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628" y="2472486"/>
            <a:ext cx="3503750" cy="2502679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1D11B4A-9361-4015-8EF5-0589F9FDF0F4}"/>
              </a:ext>
            </a:extLst>
          </p:cNvPr>
          <p:cNvSpPr/>
          <p:nvPr/>
        </p:nvSpPr>
        <p:spPr bwMode="auto">
          <a:xfrm>
            <a:off x="1936721" y="5274238"/>
            <a:ext cx="3394707" cy="488200"/>
          </a:xfrm>
          <a:prstGeom prst="roundRect">
            <a:avLst/>
          </a:prstGeom>
          <a:noFill/>
          <a:ln w="19050">
            <a:noFill/>
            <a:round/>
            <a:tailEnd type="triangle" w="med" len="med"/>
          </a:ln>
        </p:spPr>
        <p:txBody>
          <a:bodyPr rtlCol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Dynamic congestion networks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F56CEA0-B5BD-4B91-BB63-6CA20CDFCEBB}"/>
              </a:ext>
            </a:extLst>
          </p:cNvPr>
          <p:cNvSpPr txBox="1"/>
          <p:nvPr/>
        </p:nvSpPr>
        <p:spPr bwMode="gray">
          <a:xfrm>
            <a:off x="6322482" y="3130991"/>
            <a:ext cx="1990681" cy="614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200000"/>
              </a:lnSpc>
              <a:defRPr/>
            </a:pPr>
            <a:r>
              <a:rPr lang="en-US" altLang="zh-CN" sz="2000" kern="0" dirty="0"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Local structure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28F37DF-E9E5-48EF-9407-22EE0590EBD3}"/>
              </a:ext>
            </a:extLst>
          </p:cNvPr>
          <p:cNvSpPr txBox="1"/>
          <p:nvPr/>
        </p:nvSpPr>
        <p:spPr bwMode="gray">
          <a:xfrm>
            <a:off x="6413504" y="4845804"/>
            <a:ext cx="1899659" cy="614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200000"/>
              </a:lnSpc>
              <a:defRPr/>
            </a:pPr>
            <a:r>
              <a:rPr lang="en-US" altLang="zh-CN" sz="2000" kern="0" dirty="0"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Global structure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F5A3F18-25D2-4CC7-94DE-1923CA374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195" y="3903729"/>
            <a:ext cx="1772547" cy="11980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855D0F9-9D75-40FC-A97C-D3C70A64A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4721" y="2205087"/>
            <a:ext cx="1629714" cy="1223913"/>
          </a:xfrm>
          <a:prstGeom prst="rect">
            <a:avLst/>
          </a:prstGeom>
        </p:spPr>
      </p:pic>
      <p:pic>
        <p:nvPicPr>
          <p:cNvPr id="19" name="图形 18" descr="关闭 纯色填充">
            <a:extLst>
              <a:ext uri="{FF2B5EF4-FFF2-40B4-BE49-F238E27FC236}">
                <a16:creationId xmlns:a16="http://schemas.microsoft.com/office/drawing/2014/main" id="{3E84F157-244B-4755-91B5-C1CA2B73B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690375">
            <a:off x="7183323" y="3682222"/>
            <a:ext cx="269479" cy="269479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74BD4EF-197E-44FC-8AB3-ACAD5C9E6F63}"/>
              </a:ext>
            </a:extLst>
          </p:cNvPr>
          <p:cNvSpPr/>
          <p:nvPr/>
        </p:nvSpPr>
        <p:spPr bwMode="auto">
          <a:xfrm>
            <a:off x="6334129" y="5514165"/>
            <a:ext cx="4053487" cy="488200"/>
          </a:xfrm>
          <a:prstGeom prst="roundRect">
            <a:avLst/>
          </a:prstGeom>
          <a:noFill/>
          <a:ln w="19050">
            <a:noFill/>
            <a:round/>
            <a:tailEnd type="triangle" w="med" len="med"/>
          </a:ln>
        </p:spPr>
        <p:txBody>
          <a:bodyPr rtlCol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Communities </a:t>
            </a:r>
            <a:r>
              <a:rPr lang="en-US" altLang="zh-CN" sz="2000" kern="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detection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&amp; Evaluation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CE1CB22C-0F24-42CD-955B-8BE82C4B44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0873" y="2930416"/>
            <a:ext cx="1944793" cy="1548518"/>
          </a:xfrm>
          <a:prstGeom prst="rect">
            <a:avLst/>
          </a:prstGeom>
        </p:spPr>
      </p:pic>
      <p:pic>
        <p:nvPicPr>
          <p:cNvPr id="25" name="图形 24" descr="箭头: 轻微弯曲 纯色填充">
            <a:extLst>
              <a:ext uri="{FF2B5EF4-FFF2-40B4-BE49-F238E27FC236}">
                <a16:creationId xmlns:a16="http://schemas.microsoft.com/office/drawing/2014/main" id="{9F0BB5D6-33BA-4B00-90FC-86BBD3AA96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92830" y="3483678"/>
            <a:ext cx="768210" cy="76821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54C713B4-6480-48F6-B6B6-6D7955264505}"/>
              </a:ext>
            </a:extLst>
          </p:cNvPr>
          <p:cNvSpPr txBox="1"/>
          <p:nvPr/>
        </p:nvSpPr>
        <p:spPr bwMode="gray">
          <a:xfrm>
            <a:off x="8380563" y="4403693"/>
            <a:ext cx="1880662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121917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Modularity</a:t>
            </a:r>
          </a:p>
          <a:p>
            <a:pPr marL="342900" indent="-342900" defTabSz="121917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NMI  &amp; ARI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B16DEAEA-F0A2-4563-876F-758A6A7AC20C}"/>
              </a:ext>
            </a:extLst>
          </p:cNvPr>
          <p:cNvSpPr/>
          <p:nvPr/>
        </p:nvSpPr>
        <p:spPr>
          <a:xfrm>
            <a:off x="3335984" y="1297450"/>
            <a:ext cx="5673710" cy="58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modularity optimization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4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172244"/>
            <a:ext cx="12192000" cy="762000"/>
          </a:xfrm>
          <a:prstGeom prst="rect">
            <a:avLst/>
          </a:prstGeom>
          <a:solidFill>
            <a:srgbClr val="002F7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214755" y="368578"/>
            <a:ext cx="7774944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Validation and Analysis</a:t>
            </a:r>
          </a:p>
          <a:p>
            <a:pPr eaLnBrk="1" hangingPunct="1">
              <a:spcBef>
                <a:spcPct val="20000"/>
              </a:spcBef>
            </a:pP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4BE3C3ED-6EA6-414D-9735-DA4AC7BCFDFD}"/>
              </a:ext>
            </a:extLst>
          </p:cNvPr>
          <p:cNvSpPr/>
          <p:nvPr/>
        </p:nvSpPr>
        <p:spPr>
          <a:xfrm>
            <a:off x="977226" y="1559785"/>
            <a:ext cx="2429049" cy="6198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 dataset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43610BA-689A-4265-BDEB-6558A7AA4C9F}"/>
              </a:ext>
            </a:extLst>
          </p:cNvPr>
          <p:cNvSpPr/>
          <p:nvPr/>
        </p:nvSpPr>
        <p:spPr>
          <a:xfrm>
            <a:off x="511031" y="2058046"/>
            <a:ext cx="4035862" cy="7909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types of dynamic benchmark graphs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15000 vertices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1A7804A-B80E-4381-8EA4-2285567E02E2}"/>
              </a:ext>
            </a:extLst>
          </p:cNvPr>
          <p:cNvSpPr/>
          <p:nvPr/>
        </p:nvSpPr>
        <p:spPr>
          <a:xfrm>
            <a:off x="1070418" y="3198381"/>
            <a:ext cx="2275367" cy="6198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world dataset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C79A025-9803-4253-AB2E-56FEF8350CAE}"/>
              </a:ext>
            </a:extLst>
          </p:cNvPr>
          <p:cNvSpPr/>
          <p:nvPr/>
        </p:nvSpPr>
        <p:spPr>
          <a:xfrm>
            <a:off x="438702" y="4009046"/>
            <a:ext cx="3672554" cy="9513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speed dataset in New York City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(Dec 2, 2018 - Dec 31, 2018)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Average speed dataset in Shanghai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(April 1, 2015 – April 30, 2015)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9EB2CC3-59B0-4950-AC9C-F2FD039B6038}"/>
              </a:ext>
            </a:extLst>
          </p:cNvPr>
          <p:cNvSpPr/>
          <p:nvPr/>
        </p:nvSpPr>
        <p:spPr>
          <a:xfrm>
            <a:off x="4898122" y="1265547"/>
            <a:ext cx="7060739" cy="58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Visualizing the interaction between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detected communities and the 11 causal factors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2350CD1-E356-451F-ADE1-24530D7F2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295" y="2277805"/>
            <a:ext cx="8175060" cy="378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172244"/>
            <a:ext cx="12192000" cy="762000"/>
          </a:xfrm>
          <a:prstGeom prst="rect">
            <a:avLst/>
          </a:prstGeom>
          <a:solidFill>
            <a:srgbClr val="002F7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214755" y="368578"/>
            <a:ext cx="7774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Innovative Points</a:t>
            </a:r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F2BC183-D248-43C9-B25B-6A6A907C6FAD}"/>
              </a:ext>
            </a:extLst>
          </p:cNvPr>
          <p:cNvSpPr/>
          <p:nvPr/>
        </p:nvSpPr>
        <p:spPr>
          <a:xfrm>
            <a:off x="835977" y="1309509"/>
            <a:ext cx="1052004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zh-CN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提出了道路的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空间拓扑特征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的概念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，融合了距离、结构（</a:t>
            </a: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node degree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）、形状（</a:t>
            </a: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curvature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）等特征值。</a:t>
            </a: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对于道路</a:t>
            </a:r>
            <a:r>
              <a:rPr lang="en-US" altLang="zh-CN" kern="100" dirty="0" err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tti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的时间序列数据，添加了傅里叶变换，将时间域特征转化为频域特征，消除了数据采集的时间分辨率对于结果的影响。</a:t>
            </a: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zh-CN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运用了一种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改进后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社区挖掘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方法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识别动态网络图中发生的结构变化，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追踪拥堵传播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Adaptive modularity-based method for tracking congestion propagation in dynamic traffic networks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），并与传统的基于模块度和</a:t>
            </a: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LDA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（主题模型）的社区挖掘方法进行对比。</a:t>
            </a: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1" algn="just"/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静态网络：每一时刻的节点数目不变，结构不变。</a:t>
            </a: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1" algn="just"/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动态网络：节点数目会变化，结构会变化。</a:t>
            </a: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1" algn="just"/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现有研究大多考虑的是局部结构的演化。</a:t>
            </a: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1" algn="just"/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本研究同时考虑了网络图的局部特征和全局特征（整体结构差异）。</a:t>
            </a: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1" algn="just"/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使用</a:t>
            </a: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NMI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ARI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作为前后时间切片差异的衡量指标，使用模块度作为社区挖掘效果好坏的衡量指标。</a:t>
            </a: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zh-CN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0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172244"/>
            <a:ext cx="12192000" cy="762000"/>
          </a:xfrm>
          <a:prstGeom prst="rect">
            <a:avLst/>
          </a:prstGeom>
          <a:solidFill>
            <a:srgbClr val="002F7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214755" y="368578"/>
            <a:ext cx="7774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My Contribution</a:t>
            </a:r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9B2DEA5-C53C-4756-93CE-967518D84D78}"/>
              </a:ext>
            </a:extLst>
          </p:cNvPr>
          <p:cNvSpPr/>
          <p:nvPr/>
        </p:nvSpPr>
        <p:spPr>
          <a:xfrm>
            <a:off x="1153884" y="1245551"/>
            <a:ext cx="10363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Map matching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，计算每个时间切片中每条道路上的平均速度和</a:t>
            </a:r>
            <a:r>
              <a:rPr lang="en-US" altLang="zh-CN" kern="100" dirty="0" err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tti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指数，得到拥堵网络图。</a:t>
            </a:r>
            <a:endParaRPr lang="zh-CN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计算拥堵道路的时间相似度，得到特征矩阵，方便师姐进行后续处理。</a:t>
            </a: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提出了道路的拓扑结构相似性的概念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，提出聚类算法并不适用于作为动态过程的拥堵传播这一观点。</a:t>
            </a: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处理了所有</a:t>
            </a: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POI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数据，创建道路缓冲区，将</a:t>
            </a: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11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个拥堵权重因子添加到映射；验证缓冲区的最佳大小。</a:t>
            </a: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积极参与项目，关心项目进展，阅读领域论文，与师姐进行每周一次的讨论，交流彼此想法。</a:t>
            </a: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zh-CN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zh-CN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05375FE-261C-41A8-A451-6EAD95D10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2972346"/>
            <a:ext cx="3839029" cy="36193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BB56727-4B5B-4609-8B49-7E30C3B19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914" y="3047254"/>
            <a:ext cx="6582229" cy="35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172244"/>
            <a:ext cx="12192000" cy="762000"/>
          </a:xfrm>
          <a:prstGeom prst="rect">
            <a:avLst/>
          </a:prstGeom>
          <a:solidFill>
            <a:srgbClr val="002F7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214755" y="368578"/>
            <a:ext cx="7774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Challenge and Solution</a:t>
            </a:r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B0E469D-CB21-4FED-B8A8-B267534BAA12}"/>
              </a:ext>
            </a:extLst>
          </p:cNvPr>
          <p:cNvSpPr/>
          <p:nvPr/>
        </p:nvSpPr>
        <p:spPr>
          <a:xfrm>
            <a:off x="232228" y="1274939"/>
            <a:ext cx="118581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挑战：</a:t>
            </a:r>
            <a:endParaRPr lang="zh-CN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Map matching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时，如何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区分高架</a:t>
            </a: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快速路和地面上的</a:t>
            </a: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GPS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轨迹点？</a:t>
            </a: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得到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道路拥堵时间切片图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以后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，怎么将拥堵通过道路传播这一动态的过程表现出来？</a:t>
            </a: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解决方法：</a:t>
            </a:r>
            <a:endParaRPr lang="zh-CN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、领域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内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经典问题，至今没有什么特别好的解决方案。在行驶过程中，高架路和地面道路的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轨迹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路径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和轨迹速率的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变化频率不同。高架路上的路径通常较长且变化少，而地面道路则更为复杂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高架路上的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速率是比较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平稳和连续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的，而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地面道路上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则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会显示较多的停顿或变速。</a:t>
            </a: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可是，我们研究的是交通拥堵，而高架上也是有可能发生拥堵的，如果把所有的停顿变速视为在地面道路上发生的事件，是否会降低检测到在高架上发生拥堵的概率？</a:t>
            </a:r>
            <a:endParaRPr lang="en-US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社区发生变化—</a:t>
            </a: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&gt;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拥堵传播过程。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在每一时刻，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我们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都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需要考虑前一时刻的拥堵图结构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。对每一个子图使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用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改进后的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社团挖掘算法，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并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得到相邻时刻子图之间的差异性 （用</a:t>
            </a: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AMI, ARI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来衡量），进而找出有显著差异的拥堵路段图（相邻时间切片），找出发生异常的时刻。然后再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根据已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创建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的，融合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建成环境数据</a:t>
            </a: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POI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数据的</a:t>
            </a: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buffer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静态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图，找到有显著差异的拥堵路段图与</a:t>
            </a: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buffer</a:t>
            </a:r>
            <a:r>
              <a:rPr lang="zh-CN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静态图的映射，发现一些关联性，分析形成原因。</a:t>
            </a:r>
          </a:p>
        </p:txBody>
      </p:sp>
    </p:spTree>
    <p:extLst>
      <p:ext uri="{BB962C8B-B14F-4D97-AF65-F5344CB8AC3E}">
        <p14:creationId xmlns:p14="http://schemas.microsoft.com/office/powerpoint/2010/main" val="213312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172244"/>
            <a:ext cx="12192000" cy="762000"/>
          </a:xfrm>
          <a:prstGeom prst="rect">
            <a:avLst/>
          </a:prstGeom>
          <a:solidFill>
            <a:srgbClr val="002F7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214755" y="368578"/>
            <a:ext cx="7774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Thoughts for internship</a:t>
            </a:r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CC2B026-1A31-44E0-AFDC-337DC44538D5}"/>
              </a:ext>
            </a:extLst>
          </p:cNvPr>
          <p:cNvSpPr/>
          <p:nvPr/>
        </p:nvSpPr>
        <p:spPr>
          <a:xfrm>
            <a:off x="2608942" y="1248342"/>
            <a:ext cx="69741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zh-CN" altLang="en-US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科研训练</a:t>
            </a:r>
            <a:r>
              <a:rPr lang="en-US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天马行空</a:t>
            </a:r>
            <a:r>
              <a:rPr lang="zh-CN" altLang="en-US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的思维与</a:t>
            </a:r>
            <a:r>
              <a:rPr lang="zh-CN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现实</a:t>
            </a:r>
            <a:r>
              <a:rPr lang="zh-CN" altLang="en-US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引力</a:t>
            </a:r>
            <a:endParaRPr lang="en-US" altLang="zh-CN" sz="24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24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思维模式的对比：可行性、可量化和跳脱框架</a:t>
            </a:r>
            <a:endParaRPr lang="zh-CN" altLang="zh-CN" sz="24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参数设定的严谨：理论如何支撑实际</a:t>
            </a:r>
            <a:endParaRPr lang="en-US" altLang="zh-CN" sz="24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数</a:t>
            </a:r>
            <a:r>
              <a:rPr lang="zh-CN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据的重要性</a:t>
            </a:r>
            <a:r>
              <a:rPr lang="zh-CN" altLang="en-US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：数据质量、采集难度、获取难度</a:t>
            </a:r>
            <a:endParaRPr lang="en-US" altLang="zh-CN" sz="24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24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24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祛魅</a:t>
            </a:r>
            <a:r>
              <a:rPr lang="en-US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看山还是山</a:t>
            </a:r>
            <a:endParaRPr lang="en-US" altLang="zh-CN" sz="24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24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真实意义的消解：工作与个人提升</a:t>
            </a:r>
            <a:endParaRPr lang="en-US" altLang="zh-CN" sz="24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科学系统的搭建：点点创新之积累</a:t>
            </a:r>
            <a:endParaRPr lang="en-US" altLang="zh-CN" sz="24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4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932</Words>
  <Application>Microsoft Office PowerPoint</Application>
  <PresentationFormat>宽屏</PresentationFormat>
  <Paragraphs>95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Yu Gothic Medium</vt:lpstr>
      <vt:lpstr>等线</vt:lpstr>
      <vt:lpstr>等线 Light</vt:lpstr>
      <vt:lpstr>华文楷体</vt:lpstr>
      <vt:lpstr>华文新魏</vt:lpstr>
      <vt:lpstr>微软雅黑</vt:lpstr>
      <vt:lpstr>Arial</vt:lpstr>
      <vt:lpstr>Times New Roman</vt:lpstr>
      <vt:lpstr>Wingdings</vt:lpstr>
      <vt:lpstr>Office 主题​​</vt:lpstr>
      <vt:lpstr>Research Internship Summary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Kz Tan</dc:creator>
  <cp:lastModifiedBy>Kz Tan</cp:lastModifiedBy>
  <cp:revision>46</cp:revision>
  <dcterms:created xsi:type="dcterms:W3CDTF">2024-08-26T10:42:19Z</dcterms:created>
  <dcterms:modified xsi:type="dcterms:W3CDTF">2024-08-27T14:53:12Z</dcterms:modified>
</cp:coreProperties>
</file>